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698500" y="86320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697871" y="1852810"/>
            <a:ext cx="11609058" cy="3302001"/>
          </a:xfrm>
          <a:prstGeom prst="rect">
            <a:avLst/>
          </a:prstGeom>
        </p:spPr>
        <p:txBody>
          <a:bodyPr anchor="b"/>
          <a:lstStyle>
            <a:lvl1pPr>
              <a:defRPr spc="-164" sz="82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698500" y="5105400"/>
            <a:ext cx="11607800" cy="1441897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b="1" spc="-38" sz="38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698500" y="572574"/>
            <a:ext cx="11607800" cy="5637406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1143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5715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10287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14859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Attribution"/>
          <p:cNvSpPr txBox="1"/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Attribution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g"/>
          <p:cNvSpPr/>
          <p:nvPr>
            <p:ph type="pic" sz="quarter" idx="21"/>
          </p:nvPr>
        </p:nvSpPr>
        <p:spPr>
          <a:xfrm>
            <a:off x="6545374" y="5099050"/>
            <a:ext cx="5952902" cy="3962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824910546_2681x1332.jpg"/>
          <p:cNvSpPr/>
          <p:nvPr>
            <p:ph type="pic" idx="22"/>
          </p:nvPr>
        </p:nvSpPr>
        <p:spPr>
          <a:xfrm>
            <a:off x="-5214707" y="647700"/>
            <a:ext cx="16967201" cy="842980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5395635_960x639.jpg"/>
          <p:cNvSpPr/>
          <p:nvPr>
            <p:ph type="pic" sz="quarter" idx="23"/>
          </p:nvPr>
        </p:nvSpPr>
        <p:spPr>
          <a:xfrm>
            <a:off x="6553200" y="698500"/>
            <a:ext cx="5956300" cy="39646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824550" y="-232551"/>
            <a:ext cx="15056595" cy="100496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6"/>
          <p:cNvGrpSpPr/>
          <p:nvPr/>
        </p:nvGrpSpPr>
        <p:grpSpPr>
          <a:xfrm>
            <a:off x="-1" y="1210168"/>
            <a:ext cx="13004801" cy="7324233"/>
            <a:chOff x="0" y="0"/>
            <a:chExt cx="13004800" cy="7324232"/>
          </a:xfrm>
        </p:grpSpPr>
        <p:sp>
          <p:nvSpPr>
            <p:cNvPr id="149" name="Straight Connector 19"/>
            <p:cNvSpPr/>
            <p:nvPr/>
          </p:nvSpPr>
          <p:spPr>
            <a:xfrm>
              <a:off x="9995746" y="9031"/>
              <a:ext cx="1300481" cy="7315201"/>
            </a:xfrm>
            <a:prstGeom prst="line">
              <a:avLst/>
            </a:prstGeom>
            <a:noFill/>
            <a:ln w="317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0" name="Straight Connector 20"/>
            <p:cNvSpPr/>
            <p:nvPr/>
          </p:nvSpPr>
          <p:spPr>
            <a:xfrm flipH="1">
              <a:off x="7920284" y="3935872"/>
              <a:ext cx="5081130" cy="3388360"/>
            </a:xfrm>
            <a:prstGeom prst="line">
              <a:avLst/>
            </a:prstGeom>
            <a:noFill/>
            <a:ln w="317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1" name="Rectangle 23"/>
            <p:cNvSpPr/>
            <p:nvPr/>
          </p:nvSpPr>
          <p:spPr>
            <a:xfrm>
              <a:off x="9793574" y="0"/>
              <a:ext cx="3207841" cy="7324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2" name="Rectangle 25"/>
            <p:cNvSpPr/>
            <p:nvPr/>
          </p:nvSpPr>
          <p:spPr>
            <a:xfrm>
              <a:off x="10243671" y="0"/>
              <a:ext cx="2761130" cy="7324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3" name="Isosceles Triangle 23"/>
            <p:cNvSpPr/>
            <p:nvPr/>
          </p:nvSpPr>
          <p:spPr>
            <a:xfrm>
              <a:off x="9527822" y="3260231"/>
              <a:ext cx="3476979" cy="406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4A021">
                <a:alpha val="7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4" name="Rectangle 27"/>
            <p:cNvSpPr/>
            <p:nvPr/>
          </p:nvSpPr>
          <p:spPr>
            <a:xfrm>
              <a:off x="9956800" y="0"/>
              <a:ext cx="3044616" cy="7324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5" name="Rectangle 28"/>
            <p:cNvSpPr/>
            <p:nvPr/>
          </p:nvSpPr>
          <p:spPr>
            <a:xfrm>
              <a:off x="11625312" y="0"/>
              <a:ext cx="1376102" cy="7324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6" name="Rectangle 29"/>
            <p:cNvSpPr/>
            <p:nvPr/>
          </p:nvSpPr>
          <p:spPr>
            <a:xfrm>
              <a:off x="11668266" y="0"/>
              <a:ext cx="1333147" cy="7324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7" name="Isosceles Triangle 27"/>
            <p:cNvSpPr/>
            <p:nvPr/>
          </p:nvSpPr>
          <p:spPr>
            <a:xfrm>
              <a:off x="11063111" y="3838222"/>
              <a:ext cx="1938304" cy="3486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8" name="Isosceles Triangle 28"/>
            <p:cNvSpPr/>
            <p:nvPr/>
          </p:nvSpPr>
          <p:spPr>
            <a:xfrm>
              <a:off x="-1" y="4289778"/>
              <a:ext cx="478650" cy="303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0C226">
                <a:alpha val="8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160" name="Slide Number"/>
          <p:cNvSpPr txBox="1"/>
          <p:nvPr>
            <p:ph type="sldNum" sz="quarter" idx="2"/>
          </p:nvPr>
        </p:nvSpPr>
        <p:spPr>
          <a:xfrm>
            <a:off x="9627549" y="7730852"/>
            <a:ext cx="264721" cy="254402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200">
                <a:solidFill>
                  <a:srgbClr val="90C2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21"/>
          </p:nvPr>
        </p:nvSpPr>
        <p:spPr>
          <a:xfrm>
            <a:off x="-1447800" y="0"/>
            <a:ext cx="1593546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pc="-164" sz="82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698500" y="8432800"/>
            <a:ext cx="11607800" cy="71591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Image"/>
          <p:cNvSpPr/>
          <p:nvPr>
            <p:ph type="pic" idx="21"/>
          </p:nvPr>
        </p:nvSpPr>
        <p:spPr>
          <a:xfrm>
            <a:off x="5245100" y="673100"/>
            <a:ext cx="8382202" cy="83885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</p:spPr>
        <p:txBody>
          <a:bodyPr numCol="2" spcCol="589358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698500" y="3479800"/>
            <a:ext cx="5105400" cy="55880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824910546_2681x1332.jpg"/>
          <p:cNvSpPr/>
          <p:nvPr>
            <p:ph type="pic" idx="22"/>
          </p:nvPr>
        </p:nvSpPr>
        <p:spPr>
          <a:xfrm>
            <a:off x="825500" y="647700"/>
            <a:ext cx="16967200" cy="84298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None/>
              <a:defRPr spc="-38" sz="3800"/>
            </a:lvl1pPr>
            <a:lvl2pPr marL="0" indent="457200">
              <a:spcBef>
                <a:spcPts val="1300"/>
              </a:spcBef>
              <a:buSzTx/>
              <a:buNone/>
              <a:defRPr spc="-38" sz="3800"/>
            </a:lvl2pPr>
            <a:lvl3pPr marL="0" indent="914400">
              <a:spcBef>
                <a:spcPts val="1300"/>
              </a:spcBef>
              <a:buSzTx/>
              <a:buNone/>
              <a:defRPr spc="-38" sz="3800"/>
            </a:lvl3pPr>
            <a:lvl4pPr marL="0" indent="1371600">
              <a:spcBef>
                <a:spcPts val="1300"/>
              </a:spcBef>
              <a:buSzTx/>
              <a:buNone/>
              <a:defRPr spc="-38" sz="3800"/>
            </a:lvl4pPr>
            <a:lvl5pPr marL="0" indent="1828800">
              <a:spcBef>
                <a:spcPts val="1300"/>
              </a:spcBef>
              <a:buSzTx/>
              <a:buNone/>
              <a:defRPr spc="-38" sz="38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698500" y="2956892"/>
            <a:ext cx="11607800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3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矩形 2"/>
          <p:cNvSpPr txBox="1"/>
          <p:nvPr/>
        </p:nvSpPr>
        <p:spPr>
          <a:xfrm>
            <a:off x="1467389" y="3952571"/>
            <a:ext cx="9507410" cy="106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584200">
              <a:lnSpc>
                <a:spcPct val="120000"/>
              </a:lnSpc>
              <a:defRPr b="1" spc="45" sz="5500"/>
            </a:lvl1pPr>
          </a:lstStyle>
          <a:p>
            <a:pPr/>
            <a:r>
              <a:t>傅立叶变换光谱测量技术</a:t>
            </a:r>
          </a:p>
        </p:txBody>
      </p:sp>
      <p:sp>
        <p:nvSpPr>
          <p:cNvPr id="170" name="基于Matlab的仿真实验"/>
          <p:cNvSpPr txBox="1"/>
          <p:nvPr/>
        </p:nvSpPr>
        <p:spPr>
          <a:xfrm>
            <a:off x="1511192" y="4971424"/>
            <a:ext cx="2985415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7022">
              <a:defRPr b="1" sz="2200">
                <a:solidFill>
                  <a:srgbClr val="E3E3E3"/>
                </a:solidFill>
              </a:defRPr>
            </a:lvl1pPr>
          </a:lstStyle>
          <a:p>
            <a:pPr/>
            <a:r>
              <a:t>基于Matlab的仿真实验</a:t>
            </a:r>
          </a:p>
        </p:txBody>
      </p:sp>
      <p:sp>
        <p:nvSpPr>
          <p:cNvPr id="171" name="刘祥东   黄润华"/>
          <p:cNvSpPr txBox="1"/>
          <p:nvPr/>
        </p:nvSpPr>
        <p:spPr>
          <a:xfrm>
            <a:off x="1473200" y="7127553"/>
            <a:ext cx="280312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3" indent="0" algn="l">
              <a:lnSpc>
                <a:spcPct val="90000"/>
              </a:lnSpc>
              <a:spcBef>
                <a:spcPts val="3200"/>
              </a:spcBef>
              <a:defRPr b="1" sz="2700"/>
            </a:pPr>
            <a:r>
              <a:t>黄润华   杨超</a:t>
            </a:r>
          </a:p>
        </p:txBody>
      </p:sp>
      <p:sp>
        <p:nvSpPr>
          <p:cNvPr id="172" name="文本框 1"/>
          <p:cNvSpPr txBox="1"/>
          <p:nvPr/>
        </p:nvSpPr>
        <p:spPr>
          <a:xfrm>
            <a:off x="1473200" y="1371217"/>
            <a:ext cx="2269425" cy="90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584200">
              <a:lnSpc>
                <a:spcPct val="120000"/>
              </a:lnSpc>
              <a:defRPr b="1" sz="2400">
                <a:solidFill>
                  <a:srgbClr val="A9A9A9"/>
                </a:solidFill>
              </a:defRPr>
            </a:pPr>
            <a:r>
              <a:t>#</a:t>
            </a:r>
            <a:r>
              <a:t>OUC2021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I3.mp4_1634036645564944.mp4" descr="I3.mp4_1634036645564944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40549" y="-30412"/>
            <a:ext cx="13085898" cy="9814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7" fill="hold"/>
                                        <p:tgtEl>
                                          <p:spTgt spid="2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3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3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"/>
          <p:cNvGrpSpPr/>
          <p:nvPr/>
        </p:nvGrpSpPr>
        <p:grpSpPr>
          <a:xfrm>
            <a:off x="698499" y="800100"/>
            <a:ext cx="863601" cy="863600"/>
            <a:chOff x="0" y="0"/>
            <a:chExt cx="863600" cy="863600"/>
          </a:xfrm>
        </p:grpSpPr>
        <p:sp>
          <p:nvSpPr>
            <p:cNvPr id="233" name="Circle"/>
            <p:cNvSpPr/>
            <p:nvPr/>
          </p:nvSpPr>
          <p:spPr>
            <a:xfrm>
              <a:off x="0" y="0"/>
              <a:ext cx="863601" cy="863601"/>
            </a:xfrm>
            <a:prstGeom prst="ellipse">
              <a:avLst/>
            </a:prstGeom>
            <a:solidFill>
              <a:srgbClr val="FE93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4" name="03"/>
            <p:cNvSpPr txBox="1"/>
            <p:nvPr/>
          </p:nvSpPr>
          <p:spPr>
            <a:xfrm>
              <a:off x="126471" y="230339"/>
              <a:ext cx="610658" cy="402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lnSpc>
                  <a:spcPct val="120000"/>
                </a:lnSpc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sp>
        <p:nvSpPr>
          <p:cNvPr id="236" name="实验结果"/>
          <p:cNvSpPr txBox="1"/>
          <p:nvPr/>
        </p:nvSpPr>
        <p:spPr>
          <a:xfrm>
            <a:off x="1692218" y="927099"/>
            <a:ext cx="717402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lnSpc>
                <a:spcPct val="120000"/>
              </a:lnSpc>
              <a:defRPr b="1" sz="2800"/>
            </a:pPr>
            <a:r>
              <a:t>仿真非单</a:t>
            </a:r>
            <a:r>
              <a:t>纵模</a:t>
            </a:r>
            <a:r>
              <a:t>激光输入FTS时所获得的干涉图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"/>
          <p:cNvGrpSpPr/>
          <p:nvPr/>
        </p:nvGrpSpPr>
        <p:grpSpPr>
          <a:xfrm>
            <a:off x="698500" y="800100"/>
            <a:ext cx="863601" cy="863601"/>
            <a:chOff x="0" y="0"/>
            <a:chExt cx="863600" cy="863600"/>
          </a:xfrm>
        </p:grpSpPr>
        <p:sp>
          <p:nvSpPr>
            <p:cNvPr id="238" name="Circle"/>
            <p:cNvSpPr/>
            <p:nvPr/>
          </p:nvSpPr>
          <p:spPr>
            <a:xfrm>
              <a:off x="0" y="0"/>
              <a:ext cx="863601" cy="863601"/>
            </a:xfrm>
            <a:prstGeom prst="ellipse">
              <a:avLst/>
            </a:prstGeom>
            <a:solidFill>
              <a:srgbClr val="FE93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9" name="03"/>
            <p:cNvSpPr txBox="1"/>
            <p:nvPr/>
          </p:nvSpPr>
          <p:spPr>
            <a:xfrm>
              <a:off x="126471" y="230339"/>
              <a:ext cx="610657" cy="402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lnSpc>
                  <a:spcPct val="120000"/>
                </a:lnSpc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sp>
        <p:nvSpPr>
          <p:cNvPr id="241" name="实验结果"/>
          <p:cNvSpPr txBox="1"/>
          <p:nvPr/>
        </p:nvSpPr>
        <p:spPr>
          <a:xfrm>
            <a:off x="1692218" y="927099"/>
            <a:ext cx="717402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lnSpc>
                <a:spcPct val="120000"/>
              </a:lnSpc>
              <a:defRPr b="1" sz="2800"/>
            </a:pPr>
            <a:r>
              <a:t>仿真非单</a:t>
            </a:r>
            <a:r>
              <a:t>纵模</a:t>
            </a:r>
            <a:r>
              <a:t>激光输入FTS时所获得的干涉图</a:t>
            </a:r>
          </a:p>
        </p:txBody>
      </p:sp>
      <p:sp>
        <p:nvSpPr>
          <p:cNvPr id="242" name="中心波长：632.8nm/532nm"/>
          <p:cNvSpPr txBox="1"/>
          <p:nvPr/>
        </p:nvSpPr>
        <p:spPr>
          <a:xfrm>
            <a:off x="1764297" y="3473128"/>
            <a:ext cx="480860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中心波长：632.8nm/532nm</a:t>
            </a:r>
          </a:p>
        </p:txBody>
      </p:sp>
      <p:sp>
        <p:nvSpPr>
          <p:cNvPr id="243" name="间隔频率：300MHz"/>
          <p:cNvSpPr txBox="1"/>
          <p:nvPr/>
        </p:nvSpPr>
        <p:spPr>
          <a:xfrm>
            <a:off x="1758400" y="4289993"/>
            <a:ext cx="344462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间隔频率：300MHz</a:t>
            </a:r>
          </a:p>
        </p:txBody>
      </p:sp>
      <p:sp>
        <p:nvSpPr>
          <p:cNvPr id="244" name="幅值：相同或不同"/>
          <p:cNvSpPr txBox="1"/>
          <p:nvPr/>
        </p:nvSpPr>
        <p:spPr>
          <a:xfrm>
            <a:off x="1762803" y="2656262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幅值：相同或不同</a:t>
            </a:r>
          </a:p>
        </p:txBody>
      </p:sp>
      <p:sp>
        <p:nvSpPr>
          <p:cNvPr id="245" name="叠加数目：3～7"/>
          <p:cNvSpPr txBox="1"/>
          <p:nvPr/>
        </p:nvSpPr>
        <p:spPr>
          <a:xfrm>
            <a:off x="1762803" y="5106859"/>
            <a:ext cx="282397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叠加数目：3～7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roup"/>
          <p:cNvGrpSpPr/>
          <p:nvPr/>
        </p:nvGrpSpPr>
        <p:grpSpPr>
          <a:xfrm>
            <a:off x="698500" y="800100"/>
            <a:ext cx="863601" cy="863601"/>
            <a:chOff x="0" y="0"/>
            <a:chExt cx="863600" cy="863600"/>
          </a:xfrm>
        </p:grpSpPr>
        <p:sp>
          <p:nvSpPr>
            <p:cNvPr id="247" name="Circle"/>
            <p:cNvSpPr/>
            <p:nvPr/>
          </p:nvSpPr>
          <p:spPr>
            <a:xfrm>
              <a:off x="0" y="0"/>
              <a:ext cx="863601" cy="863601"/>
            </a:xfrm>
            <a:prstGeom prst="ellipse">
              <a:avLst/>
            </a:prstGeom>
            <a:solidFill>
              <a:srgbClr val="FE93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8" name="03"/>
            <p:cNvSpPr txBox="1"/>
            <p:nvPr/>
          </p:nvSpPr>
          <p:spPr>
            <a:xfrm>
              <a:off x="126471" y="230339"/>
              <a:ext cx="610657" cy="402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lnSpc>
                  <a:spcPct val="120000"/>
                </a:lnSpc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sp>
        <p:nvSpPr>
          <p:cNvPr id="250" name="实验结果"/>
          <p:cNvSpPr txBox="1"/>
          <p:nvPr/>
        </p:nvSpPr>
        <p:spPr>
          <a:xfrm>
            <a:off x="1692218" y="927099"/>
            <a:ext cx="717402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lnSpc>
                <a:spcPct val="120000"/>
              </a:lnSpc>
              <a:defRPr b="1" sz="2800"/>
            </a:pPr>
            <a:r>
              <a:t>仿真非单</a:t>
            </a:r>
            <a:r>
              <a:t>纵模</a:t>
            </a:r>
            <a:r>
              <a:t>激光输入FTS时所获得的干涉图</a:t>
            </a:r>
          </a:p>
        </p:txBody>
      </p:sp>
      <p:sp>
        <p:nvSpPr>
          <p:cNvPr id="251" name="中心波长：632.8nm/532nm"/>
          <p:cNvSpPr txBox="1"/>
          <p:nvPr/>
        </p:nvSpPr>
        <p:spPr>
          <a:xfrm>
            <a:off x="1764297" y="3473128"/>
            <a:ext cx="480860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6C6C6C"/>
                </a:solidFill>
              </a:defRPr>
            </a:lvl1pPr>
          </a:lstStyle>
          <a:p>
            <a:pPr/>
            <a:r>
              <a:t>中心波长：632.8nm/532nm</a:t>
            </a:r>
          </a:p>
        </p:txBody>
      </p:sp>
      <p:sp>
        <p:nvSpPr>
          <p:cNvPr id="252" name="间隔频率：300MHz"/>
          <p:cNvSpPr txBox="1"/>
          <p:nvPr/>
        </p:nvSpPr>
        <p:spPr>
          <a:xfrm>
            <a:off x="1758400" y="4289993"/>
            <a:ext cx="344462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6C6C6C"/>
                </a:solidFill>
              </a:defRPr>
            </a:lvl1pPr>
          </a:lstStyle>
          <a:p>
            <a:pPr/>
            <a:r>
              <a:t>间隔频率：300MHz</a:t>
            </a:r>
          </a:p>
        </p:txBody>
      </p:sp>
      <p:sp>
        <p:nvSpPr>
          <p:cNvPr id="253" name="幅值：相同或不同"/>
          <p:cNvSpPr txBox="1"/>
          <p:nvPr/>
        </p:nvSpPr>
        <p:spPr>
          <a:xfrm>
            <a:off x="1762804" y="2656262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幅值：相同或不同</a:t>
            </a:r>
          </a:p>
        </p:txBody>
      </p:sp>
      <p:sp>
        <p:nvSpPr>
          <p:cNvPr id="254" name="叠加数目：3～7"/>
          <p:cNvSpPr txBox="1"/>
          <p:nvPr/>
        </p:nvSpPr>
        <p:spPr>
          <a:xfrm>
            <a:off x="1762803" y="5106859"/>
            <a:ext cx="282397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6C6C6C"/>
                </a:solidFill>
              </a:defRPr>
            </a:lvl1pPr>
          </a:lstStyle>
          <a:p>
            <a:pPr/>
            <a:r>
              <a:t>叠加数目：3～7</a:t>
            </a:r>
          </a:p>
        </p:txBody>
      </p:sp>
      <p:grpSp>
        <p:nvGrpSpPr>
          <p:cNvPr id="264" name="Group"/>
          <p:cNvGrpSpPr/>
          <p:nvPr/>
        </p:nvGrpSpPr>
        <p:grpSpPr>
          <a:xfrm>
            <a:off x="7242728" y="2314255"/>
            <a:ext cx="4306107" cy="5707039"/>
            <a:chOff x="0" y="0"/>
            <a:chExt cx="4306105" cy="5707037"/>
          </a:xfrm>
        </p:grpSpPr>
        <p:sp>
          <p:nvSpPr>
            <p:cNvPr id="255" name="Rectangle"/>
            <p:cNvSpPr/>
            <p:nvPr/>
          </p:nvSpPr>
          <p:spPr>
            <a:xfrm>
              <a:off x="0" y="0"/>
              <a:ext cx="4306106" cy="5707038"/>
            </a:xfrm>
            <a:prstGeom prst="rect">
              <a:avLst/>
            </a:prstGeom>
            <a:noFill/>
            <a:ln w="38100" cap="flat">
              <a:solidFill>
                <a:schemeClr val="accent4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grpSp>
          <p:nvGrpSpPr>
            <p:cNvPr id="263" name="Group"/>
            <p:cNvGrpSpPr/>
            <p:nvPr/>
          </p:nvGrpSpPr>
          <p:grpSpPr>
            <a:xfrm>
              <a:off x="273385" y="301225"/>
              <a:ext cx="3760017" cy="5104587"/>
              <a:chOff x="0" y="0"/>
              <a:chExt cx="3760015" cy="5104586"/>
            </a:xfrm>
          </p:grpSpPr>
          <p:sp>
            <p:nvSpPr>
              <p:cNvPr id="256" name="Text"/>
              <p:cNvSpPr txBox="1"/>
              <p:nvPr/>
            </p:nvSpPr>
            <p:spPr>
              <a:xfrm>
                <a:off x="3208" y="0"/>
                <a:ext cx="3756808" cy="57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pPr/>
                <a14:m>
                  <m:oMathPara>
                    <m:oMathParaPr>
                      <m:jc m:val="center"/>
                    </m:oMathParaPr>
                    <m:oMath>
                      <m:sSub>
                        <m:e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sSub>
                        <m:e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</a:p>
            </p:txBody>
          </p:sp>
          <p:sp>
            <p:nvSpPr>
              <p:cNvPr id="257" name="Text"/>
              <p:cNvSpPr txBox="1"/>
              <p:nvPr/>
            </p:nvSpPr>
            <p:spPr>
              <a:xfrm>
                <a:off x="11604" y="758600"/>
                <a:ext cx="3740016" cy="5682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pPr/>
                <a14:m>
                  <m:oMathPara>
                    <m:oMathParaPr>
                      <m:jc m:val="center"/>
                    </m:oMathParaPr>
                    <m:oMath>
                      <m:sSub>
                        <m:e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sSub>
                        <m:e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</a:p>
            </p:txBody>
          </p:sp>
          <p:sp>
            <p:nvSpPr>
              <p:cNvPr id="258" name="Text"/>
              <p:cNvSpPr txBox="1"/>
              <p:nvPr/>
            </p:nvSpPr>
            <p:spPr>
              <a:xfrm>
                <a:off x="3480" y="1513388"/>
                <a:ext cx="3756264" cy="5682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pPr/>
                <a14:m>
                  <m:oMathPara>
                    <m:oMathParaPr>
                      <m:jc m:val="center"/>
                    </m:oMathParaPr>
                    <m:oMath>
                      <m:sSub>
                        <m:e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sSub>
                        <m:e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</a:p>
            </p:txBody>
          </p:sp>
          <p:sp>
            <p:nvSpPr>
              <p:cNvPr id="259" name="Text"/>
              <p:cNvSpPr txBox="1"/>
              <p:nvPr/>
            </p:nvSpPr>
            <p:spPr>
              <a:xfrm>
                <a:off x="9335" y="2266270"/>
                <a:ext cx="3744555" cy="5720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pPr/>
                <a14:m>
                  <m:oMathPara>
                    <m:oMathParaPr>
                      <m:jc m:val="center"/>
                    </m:oMathParaPr>
                    <m:oMath>
                      <m:sSub>
                        <m:e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sSub>
                        <m:e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</a:p>
            </p:txBody>
          </p:sp>
          <p:sp>
            <p:nvSpPr>
              <p:cNvPr id="260" name="Text"/>
              <p:cNvSpPr txBox="1"/>
              <p:nvPr/>
            </p:nvSpPr>
            <p:spPr>
              <a:xfrm>
                <a:off x="3617" y="3024870"/>
                <a:ext cx="3755991" cy="5682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pPr/>
                <a14:m>
                  <m:oMathPara>
                    <m:oMathParaPr>
                      <m:jc m:val="center"/>
                    </m:oMathParaPr>
                    <m:oMath>
                      <m:sSub>
                        <m:e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sSub>
                        <m:e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</a:p>
            </p:txBody>
          </p:sp>
          <p:sp>
            <p:nvSpPr>
              <p:cNvPr id="261" name="Text"/>
              <p:cNvSpPr txBox="1"/>
              <p:nvPr/>
            </p:nvSpPr>
            <p:spPr>
              <a:xfrm>
                <a:off x="4084" y="3781564"/>
                <a:ext cx="3554700" cy="5720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pPr/>
                <a14:m>
                  <m:oMathPara>
                    <m:oMathParaPr>
                      <m:jc m:val="center"/>
                    </m:oMathParaPr>
                    <m:oMath>
                      <m:sSub>
                        <m:e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sSub>
                        <m:e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</a:p>
            </p:txBody>
          </p:sp>
          <p:sp>
            <p:nvSpPr>
              <p:cNvPr id="262" name="Text"/>
              <p:cNvSpPr txBox="1"/>
              <p:nvPr/>
            </p:nvSpPr>
            <p:spPr>
              <a:xfrm>
                <a:off x="-1" y="4532540"/>
                <a:ext cx="3562869" cy="5720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pPr/>
                <a14:m>
                  <m:oMathPara>
                    <m:oMathParaPr>
                      <m:jc m:val="center"/>
                    </m:oMathParaPr>
                    <m:oMath>
                      <m:sSub>
                        <m:e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sSub>
                        <m:e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xmlns:a="http://schemas.openxmlformats.org/drawingml/2006/main" sz="30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00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roup"/>
          <p:cNvGrpSpPr/>
          <p:nvPr/>
        </p:nvGrpSpPr>
        <p:grpSpPr>
          <a:xfrm>
            <a:off x="698500" y="800100"/>
            <a:ext cx="863601" cy="863601"/>
            <a:chOff x="0" y="0"/>
            <a:chExt cx="863600" cy="863600"/>
          </a:xfrm>
        </p:grpSpPr>
        <p:sp>
          <p:nvSpPr>
            <p:cNvPr id="266" name="Circle"/>
            <p:cNvSpPr/>
            <p:nvPr/>
          </p:nvSpPr>
          <p:spPr>
            <a:xfrm>
              <a:off x="0" y="0"/>
              <a:ext cx="863601" cy="863601"/>
            </a:xfrm>
            <a:prstGeom prst="ellipse">
              <a:avLst/>
            </a:prstGeom>
            <a:solidFill>
              <a:srgbClr val="FE93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67" name="03"/>
            <p:cNvSpPr txBox="1"/>
            <p:nvPr/>
          </p:nvSpPr>
          <p:spPr>
            <a:xfrm>
              <a:off x="126471" y="230339"/>
              <a:ext cx="610657" cy="402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lnSpc>
                  <a:spcPct val="120000"/>
                </a:lnSpc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sp>
        <p:nvSpPr>
          <p:cNvPr id="269" name="实验结果"/>
          <p:cNvSpPr txBox="1"/>
          <p:nvPr/>
        </p:nvSpPr>
        <p:spPr>
          <a:xfrm>
            <a:off x="1692218" y="927099"/>
            <a:ext cx="717402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lnSpc>
                <a:spcPct val="120000"/>
              </a:lnSpc>
              <a:defRPr b="1" sz="2800"/>
            </a:pPr>
            <a:r>
              <a:t>仿真非单</a:t>
            </a:r>
            <a:r>
              <a:t>纵模</a:t>
            </a:r>
            <a:r>
              <a:t>激光输入FTS时所获得的干涉图</a:t>
            </a:r>
          </a:p>
        </p:txBody>
      </p:sp>
      <p:sp>
        <p:nvSpPr>
          <p:cNvPr id="270" name="中心波长：632.8nm/532nm"/>
          <p:cNvSpPr txBox="1"/>
          <p:nvPr/>
        </p:nvSpPr>
        <p:spPr>
          <a:xfrm>
            <a:off x="1764297" y="3473128"/>
            <a:ext cx="480860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中心波长：632.8nm/532nm</a:t>
            </a:r>
          </a:p>
        </p:txBody>
      </p:sp>
      <p:sp>
        <p:nvSpPr>
          <p:cNvPr id="271" name="间隔频率：300MHz"/>
          <p:cNvSpPr txBox="1"/>
          <p:nvPr/>
        </p:nvSpPr>
        <p:spPr>
          <a:xfrm>
            <a:off x="1758400" y="4289993"/>
            <a:ext cx="344462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间隔频率：300MHz</a:t>
            </a:r>
          </a:p>
        </p:txBody>
      </p:sp>
      <p:sp>
        <p:nvSpPr>
          <p:cNvPr id="272" name="幅值：相同或不同"/>
          <p:cNvSpPr txBox="1"/>
          <p:nvPr/>
        </p:nvSpPr>
        <p:spPr>
          <a:xfrm>
            <a:off x="1762804" y="2656262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6C6C6C"/>
                </a:solidFill>
              </a:defRPr>
            </a:lvl1pPr>
          </a:lstStyle>
          <a:p>
            <a:pPr/>
            <a:r>
              <a:t>幅值：相同或不同</a:t>
            </a:r>
          </a:p>
        </p:txBody>
      </p:sp>
      <p:sp>
        <p:nvSpPr>
          <p:cNvPr id="273" name="叠加数目：3～7"/>
          <p:cNvSpPr txBox="1"/>
          <p:nvPr/>
        </p:nvSpPr>
        <p:spPr>
          <a:xfrm>
            <a:off x="1762803" y="5106859"/>
            <a:ext cx="282397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6C6C6C"/>
                </a:solidFill>
              </a:defRPr>
            </a:lvl1pPr>
          </a:lstStyle>
          <a:p>
            <a:pPr/>
            <a:r>
              <a:t>叠加数目：3～7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7242728" y="2314255"/>
            <a:ext cx="4214794" cy="1951199"/>
            <a:chOff x="0" y="0"/>
            <a:chExt cx="4214792" cy="1951197"/>
          </a:xfrm>
        </p:grpSpPr>
        <p:sp>
          <p:nvSpPr>
            <p:cNvPr id="274" name="Rectangle"/>
            <p:cNvSpPr/>
            <p:nvPr/>
          </p:nvSpPr>
          <p:spPr>
            <a:xfrm>
              <a:off x="0" y="0"/>
              <a:ext cx="4214793" cy="1951198"/>
            </a:xfrm>
            <a:prstGeom prst="rect">
              <a:avLst/>
            </a:prstGeom>
            <a:noFill/>
            <a:ln w="38100" cap="flat">
              <a:solidFill>
                <a:schemeClr val="accent4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75" name="Text"/>
            <p:cNvSpPr txBox="1"/>
            <p:nvPr/>
          </p:nvSpPr>
          <p:spPr>
            <a:xfrm>
              <a:off x="374789" y="241491"/>
              <a:ext cx="3313379" cy="548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500"/>
              </a:lvl1pPr>
            </a:lstStyle>
            <a:p>
              <a:pPr/>
              <a14:m>
                <m:oMathPara>
                  <m:oMathParaPr>
                    <m:jc m:val="left"/>
                  </m:oMathParaPr>
                  <m:oMath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532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632.8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m:oMathPara>
              </a14:m>
            </a:p>
          </p:txBody>
        </p:sp>
        <p:sp>
          <p:nvSpPr>
            <p:cNvPr id="276" name="Text"/>
            <p:cNvSpPr txBox="1"/>
            <p:nvPr/>
          </p:nvSpPr>
          <p:spPr>
            <a:xfrm>
              <a:off x="400972" y="863689"/>
              <a:ext cx="989277" cy="846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500"/>
              </a:lvl1pPr>
            </a:lstStyle>
            <a:p>
              <a:pPr/>
              <a14:m>
                <m:oMathPara>
                  <m:oMathParaPr>
                    <m:jc m:val="left"/>
                  </m:oMathParaPr>
                  <m:oMath>
                    <m:r>
                      <a:rPr xmlns:a="http://schemas.openxmlformats.org/drawingml/2006/main" sz="2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xmlns:a="http://schemas.openxmlformats.org/drawingml/2006/main" sz="2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xmlns:a="http://schemas.openxmlformats.org/drawingml/2006/main" sz="2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2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xmlns:a="http://schemas.openxmlformats.org/drawingml/2006/main" sz="2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den>
                    </m:f>
                  </m:oMath>
                </m:oMathPara>
              </a14:m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"/>
          <p:cNvGrpSpPr/>
          <p:nvPr/>
        </p:nvGrpSpPr>
        <p:grpSpPr>
          <a:xfrm>
            <a:off x="698500" y="800100"/>
            <a:ext cx="863601" cy="863601"/>
            <a:chOff x="0" y="0"/>
            <a:chExt cx="863600" cy="863600"/>
          </a:xfrm>
        </p:grpSpPr>
        <p:sp>
          <p:nvSpPr>
            <p:cNvPr id="279" name="Circle"/>
            <p:cNvSpPr/>
            <p:nvPr/>
          </p:nvSpPr>
          <p:spPr>
            <a:xfrm>
              <a:off x="0" y="0"/>
              <a:ext cx="863601" cy="863601"/>
            </a:xfrm>
            <a:prstGeom prst="ellipse">
              <a:avLst/>
            </a:prstGeom>
            <a:solidFill>
              <a:srgbClr val="FE93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80" name="03"/>
            <p:cNvSpPr txBox="1"/>
            <p:nvPr/>
          </p:nvSpPr>
          <p:spPr>
            <a:xfrm>
              <a:off x="126471" y="230339"/>
              <a:ext cx="610657" cy="402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lnSpc>
                  <a:spcPct val="120000"/>
                </a:lnSpc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sp>
        <p:nvSpPr>
          <p:cNvPr id="282" name="实验结果"/>
          <p:cNvSpPr txBox="1"/>
          <p:nvPr/>
        </p:nvSpPr>
        <p:spPr>
          <a:xfrm>
            <a:off x="1692218" y="927099"/>
            <a:ext cx="717402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lnSpc>
                <a:spcPct val="120000"/>
              </a:lnSpc>
              <a:defRPr b="1" sz="2800"/>
            </a:pPr>
            <a:r>
              <a:t>仿真非单</a:t>
            </a:r>
            <a:r>
              <a:t>纵模</a:t>
            </a:r>
            <a:r>
              <a:t>激光输入FTS时所获得的干涉图</a:t>
            </a:r>
          </a:p>
        </p:txBody>
      </p:sp>
      <p:grpSp>
        <p:nvGrpSpPr>
          <p:cNvPr id="286" name="Group"/>
          <p:cNvGrpSpPr/>
          <p:nvPr/>
        </p:nvGrpSpPr>
        <p:grpSpPr>
          <a:xfrm>
            <a:off x="917163" y="2185454"/>
            <a:ext cx="4214794" cy="1951199"/>
            <a:chOff x="0" y="0"/>
            <a:chExt cx="4214792" cy="1951197"/>
          </a:xfrm>
        </p:grpSpPr>
        <p:sp>
          <p:nvSpPr>
            <p:cNvPr id="283" name="Rectangle"/>
            <p:cNvSpPr/>
            <p:nvPr/>
          </p:nvSpPr>
          <p:spPr>
            <a:xfrm>
              <a:off x="0" y="0"/>
              <a:ext cx="4214793" cy="1951198"/>
            </a:xfrm>
            <a:prstGeom prst="rect">
              <a:avLst/>
            </a:prstGeom>
            <a:noFill/>
            <a:ln w="38100" cap="flat">
              <a:solidFill>
                <a:schemeClr val="accent4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84" name="Text"/>
            <p:cNvSpPr txBox="1"/>
            <p:nvPr/>
          </p:nvSpPr>
          <p:spPr>
            <a:xfrm>
              <a:off x="374789" y="241491"/>
              <a:ext cx="3313379" cy="548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500"/>
              </a:lvl1pPr>
            </a:lstStyle>
            <a:p>
              <a:pPr/>
              <a14:m>
                <m:oMathPara>
                  <m:oMathParaPr>
                    <m:jc m:val="left"/>
                  </m:oMathParaPr>
                  <m:oMath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532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632.8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m:oMathPara>
              </a14:m>
            </a:p>
          </p:txBody>
        </p:sp>
        <p:sp>
          <p:nvSpPr>
            <p:cNvPr id="285" name="Text"/>
            <p:cNvSpPr txBox="1"/>
            <p:nvPr/>
          </p:nvSpPr>
          <p:spPr>
            <a:xfrm>
              <a:off x="400972" y="863689"/>
              <a:ext cx="989277" cy="846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500"/>
              </a:lvl1pPr>
            </a:lstStyle>
            <a:p>
              <a:pPr/>
              <a14:m>
                <m:oMathPara>
                  <m:oMathParaPr>
                    <m:jc m:val="left"/>
                  </m:oMathParaPr>
                  <m:oMath>
                    <m:r>
                      <a:rPr xmlns:a="http://schemas.openxmlformats.org/drawingml/2006/main" sz="2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xmlns:a="http://schemas.openxmlformats.org/drawingml/2006/main" sz="2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xmlns:a="http://schemas.openxmlformats.org/drawingml/2006/main" sz="2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2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xmlns:a="http://schemas.openxmlformats.org/drawingml/2006/main" sz="2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den>
                    </m:f>
                  </m:oMath>
                </m:oMathPara>
              </a14:m>
            </a:p>
          </p:txBody>
        </p:sp>
      </p:grpSp>
      <p:sp>
        <p:nvSpPr>
          <p:cNvPr id="287" name="Line"/>
          <p:cNvSpPr/>
          <p:nvPr/>
        </p:nvSpPr>
        <p:spPr>
          <a:xfrm flipV="1">
            <a:off x="6502400" y="5288130"/>
            <a:ext cx="1" cy="1980273"/>
          </a:xfrm>
          <a:prstGeom prst="line">
            <a:avLst/>
          </a:prstGeom>
          <a:ln w="63500">
            <a:solidFill>
              <a:schemeClr val="accent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8" name="Line"/>
          <p:cNvSpPr/>
          <p:nvPr/>
        </p:nvSpPr>
        <p:spPr>
          <a:xfrm flipV="1">
            <a:off x="6502399" y="5288130"/>
            <a:ext cx="1" cy="1980273"/>
          </a:xfrm>
          <a:prstGeom prst="line">
            <a:avLst/>
          </a:prstGeom>
          <a:ln w="63500">
            <a:solidFill>
              <a:schemeClr val="accent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9" name="Line"/>
          <p:cNvSpPr/>
          <p:nvPr/>
        </p:nvSpPr>
        <p:spPr>
          <a:xfrm flipV="1">
            <a:off x="6502400" y="5288130"/>
            <a:ext cx="1" cy="1980273"/>
          </a:xfrm>
          <a:prstGeom prst="line">
            <a:avLst/>
          </a:prstGeom>
          <a:ln w="63500">
            <a:solidFill>
              <a:schemeClr val="accent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0" name="Line"/>
          <p:cNvSpPr/>
          <p:nvPr/>
        </p:nvSpPr>
        <p:spPr>
          <a:xfrm flipV="1">
            <a:off x="6502400" y="5288130"/>
            <a:ext cx="1" cy="1980273"/>
          </a:xfrm>
          <a:prstGeom prst="line">
            <a:avLst/>
          </a:prstGeom>
          <a:ln w="63500">
            <a:solidFill>
              <a:schemeClr val="accent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1" name="Line"/>
          <p:cNvSpPr/>
          <p:nvPr/>
        </p:nvSpPr>
        <p:spPr>
          <a:xfrm flipV="1">
            <a:off x="6502399" y="5288130"/>
            <a:ext cx="1" cy="1980273"/>
          </a:xfrm>
          <a:prstGeom prst="line">
            <a:avLst/>
          </a:prstGeom>
          <a:ln w="63500">
            <a:solidFill>
              <a:schemeClr val="accent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2" name="Line"/>
          <p:cNvSpPr/>
          <p:nvPr/>
        </p:nvSpPr>
        <p:spPr>
          <a:xfrm flipV="1">
            <a:off x="6502399" y="5288130"/>
            <a:ext cx="1" cy="1980273"/>
          </a:xfrm>
          <a:prstGeom prst="line">
            <a:avLst/>
          </a:prstGeom>
          <a:ln w="63500">
            <a:solidFill>
              <a:schemeClr val="accent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3" name="Line"/>
          <p:cNvSpPr/>
          <p:nvPr/>
        </p:nvSpPr>
        <p:spPr>
          <a:xfrm flipV="1">
            <a:off x="6502399" y="5288130"/>
            <a:ext cx="1" cy="1980273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4" name="Rectangle"/>
          <p:cNvSpPr txBox="1"/>
          <p:nvPr/>
        </p:nvSpPr>
        <p:spPr>
          <a:xfrm>
            <a:off x="6151063" y="7469374"/>
            <a:ext cx="70267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/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2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2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</a:p>
        </p:txBody>
      </p:sp>
      <p:sp>
        <p:nvSpPr>
          <p:cNvPr id="295" name="Line"/>
          <p:cNvSpPr/>
          <p:nvPr/>
        </p:nvSpPr>
        <p:spPr>
          <a:xfrm>
            <a:off x="674973" y="7273280"/>
            <a:ext cx="11654854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6" name="Rectangle"/>
          <p:cNvSpPr txBox="1"/>
          <p:nvPr/>
        </p:nvSpPr>
        <p:spPr>
          <a:xfrm>
            <a:off x="12383985" y="6855568"/>
            <a:ext cx="395150" cy="835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5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14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"/>
          <p:cNvGrpSpPr/>
          <p:nvPr/>
        </p:nvGrpSpPr>
        <p:grpSpPr>
          <a:xfrm>
            <a:off x="698500" y="800100"/>
            <a:ext cx="863601" cy="863601"/>
            <a:chOff x="0" y="0"/>
            <a:chExt cx="863600" cy="863600"/>
          </a:xfrm>
        </p:grpSpPr>
        <p:sp>
          <p:nvSpPr>
            <p:cNvPr id="298" name="Circle"/>
            <p:cNvSpPr/>
            <p:nvPr/>
          </p:nvSpPr>
          <p:spPr>
            <a:xfrm>
              <a:off x="0" y="0"/>
              <a:ext cx="863601" cy="863601"/>
            </a:xfrm>
            <a:prstGeom prst="ellipse">
              <a:avLst/>
            </a:prstGeom>
            <a:solidFill>
              <a:srgbClr val="FE93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9" name="03"/>
            <p:cNvSpPr txBox="1"/>
            <p:nvPr/>
          </p:nvSpPr>
          <p:spPr>
            <a:xfrm>
              <a:off x="126471" y="230339"/>
              <a:ext cx="610657" cy="402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lnSpc>
                  <a:spcPct val="120000"/>
                </a:lnSpc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sp>
        <p:nvSpPr>
          <p:cNvPr id="301" name="实验结果"/>
          <p:cNvSpPr txBox="1"/>
          <p:nvPr/>
        </p:nvSpPr>
        <p:spPr>
          <a:xfrm>
            <a:off x="1692218" y="927099"/>
            <a:ext cx="717402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lnSpc>
                <a:spcPct val="120000"/>
              </a:lnSpc>
              <a:defRPr b="1" sz="2800"/>
            </a:pPr>
            <a:r>
              <a:t>仿真非单</a:t>
            </a:r>
            <a:r>
              <a:t>纵模</a:t>
            </a:r>
            <a:r>
              <a:t>激光输入FTS时所获得的干涉图</a:t>
            </a:r>
          </a:p>
        </p:txBody>
      </p:sp>
      <p:grpSp>
        <p:nvGrpSpPr>
          <p:cNvPr id="305" name="Group"/>
          <p:cNvGrpSpPr/>
          <p:nvPr/>
        </p:nvGrpSpPr>
        <p:grpSpPr>
          <a:xfrm>
            <a:off x="917163" y="2185454"/>
            <a:ext cx="4214794" cy="1951199"/>
            <a:chOff x="0" y="0"/>
            <a:chExt cx="4214792" cy="1951197"/>
          </a:xfrm>
        </p:grpSpPr>
        <p:sp>
          <p:nvSpPr>
            <p:cNvPr id="302" name="Rectangle"/>
            <p:cNvSpPr/>
            <p:nvPr/>
          </p:nvSpPr>
          <p:spPr>
            <a:xfrm>
              <a:off x="0" y="0"/>
              <a:ext cx="4214793" cy="1951198"/>
            </a:xfrm>
            <a:prstGeom prst="rect">
              <a:avLst/>
            </a:prstGeom>
            <a:noFill/>
            <a:ln w="38100" cap="flat">
              <a:solidFill>
                <a:schemeClr val="accent4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03" name="Text"/>
            <p:cNvSpPr txBox="1"/>
            <p:nvPr/>
          </p:nvSpPr>
          <p:spPr>
            <a:xfrm>
              <a:off x="374789" y="241491"/>
              <a:ext cx="3313379" cy="548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500"/>
              </a:lvl1pPr>
            </a:lstStyle>
            <a:p>
              <a:pPr/>
              <a14:m>
                <m:oMathPara>
                  <m:oMathParaPr>
                    <m:jc m:val="left"/>
                  </m:oMathParaPr>
                  <m:oMath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532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632.8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m:oMathPara>
              </a14:m>
            </a:p>
          </p:txBody>
        </p:sp>
        <p:sp>
          <p:nvSpPr>
            <p:cNvPr id="304" name="Text"/>
            <p:cNvSpPr txBox="1"/>
            <p:nvPr/>
          </p:nvSpPr>
          <p:spPr>
            <a:xfrm>
              <a:off x="400972" y="863689"/>
              <a:ext cx="989277" cy="846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500"/>
              </a:lvl1pPr>
            </a:lstStyle>
            <a:p>
              <a:pPr/>
              <a14:m>
                <m:oMathPara>
                  <m:oMathParaPr>
                    <m:jc m:val="left"/>
                  </m:oMathParaPr>
                  <m:oMath>
                    <m:r>
                      <a:rPr xmlns:a="http://schemas.openxmlformats.org/drawingml/2006/main" sz="2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xmlns:a="http://schemas.openxmlformats.org/drawingml/2006/main" sz="2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xmlns:a="http://schemas.openxmlformats.org/drawingml/2006/main" sz="2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2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a:rPr xmlns:a="http://schemas.openxmlformats.org/drawingml/2006/main" sz="2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den>
                    </m:f>
                  </m:oMath>
                </m:oMathPara>
              </a14:m>
            </a:p>
          </p:txBody>
        </p:sp>
      </p:grpSp>
      <p:sp>
        <p:nvSpPr>
          <p:cNvPr id="306" name="Line"/>
          <p:cNvSpPr/>
          <p:nvPr/>
        </p:nvSpPr>
        <p:spPr>
          <a:xfrm flipV="1">
            <a:off x="8265289" y="5288130"/>
            <a:ext cx="1" cy="1980273"/>
          </a:xfrm>
          <a:prstGeom prst="line">
            <a:avLst/>
          </a:prstGeom>
          <a:ln w="63500">
            <a:solidFill>
              <a:schemeClr val="accent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7" name="Line"/>
          <p:cNvSpPr/>
          <p:nvPr/>
        </p:nvSpPr>
        <p:spPr>
          <a:xfrm flipV="1">
            <a:off x="4739509" y="5288130"/>
            <a:ext cx="1" cy="1980273"/>
          </a:xfrm>
          <a:prstGeom prst="line">
            <a:avLst/>
          </a:prstGeom>
          <a:ln w="63500">
            <a:solidFill>
              <a:schemeClr val="accent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8" name="Line"/>
          <p:cNvSpPr/>
          <p:nvPr/>
        </p:nvSpPr>
        <p:spPr>
          <a:xfrm flipV="1">
            <a:off x="10028179" y="5288130"/>
            <a:ext cx="1" cy="1980273"/>
          </a:xfrm>
          <a:prstGeom prst="line">
            <a:avLst/>
          </a:prstGeom>
          <a:ln w="63500">
            <a:solidFill>
              <a:schemeClr val="accent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9" name="Line"/>
          <p:cNvSpPr/>
          <p:nvPr/>
        </p:nvSpPr>
        <p:spPr>
          <a:xfrm flipV="1">
            <a:off x="2976619" y="5288130"/>
            <a:ext cx="1" cy="1980273"/>
          </a:xfrm>
          <a:prstGeom prst="line">
            <a:avLst/>
          </a:prstGeom>
          <a:ln w="63500">
            <a:solidFill>
              <a:schemeClr val="accent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0" name="Line"/>
          <p:cNvSpPr/>
          <p:nvPr/>
        </p:nvSpPr>
        <p:spPr>
          <a:xfrm flipV="1">
            <a:off x="1213729" y="5288130"/>
            <a:ext cx="1" cy="1980273"/>
          </a:xfrm>
          <a:prstGeom prst="line">
            <a:avLst/>
          </a:prstGeom>
          <a:ln w="63500">
            <a:solidFill>
              <a:schemeClr val="accent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1" name="Line"/>
          <p:cNvSpPr/>
          <p:nvPr/>
        </p:nvSpPr>
        <p:spPr>
          <a:xfrm flipV="1">
            <a:off x="11682048" y="5288130"/>
            <a:ext cx="1" cy="1980273"/>
          </a:xfrm>
          <a:prstGeom prst="line">
            <a:avLst/>
          </a:prstGeom>
          <a:ln w="63500">
            <a:solidFill>
              <a:schemeClr val="accent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2" name="Line"/>
          <p:cNvSpPr/>
          <p:nvPr/>
        </p:nvSpPr>
        <p:spPr>
          <a:xfrm>
            <a:off x="674973" y="7273280"/>
            <a:ext cx="11654854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3" name="Line"/>
          <p:cNvSpPr/>
          <p:nvPr/>
        </p:nvSpPr>
        <p:spPr>
          <a:xfrm flipV="1">
            <a:off x="6502399" y="5288130"/>
            <a:ext cx="1" cy="1980273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4" name="Rectangle"/>
          <p:cNvSpPr txBox="1"/>
          <p:nvPr/>
        </p:nvSpPr>
        <p:spPr>
          <a:xfrm>
            <a:off x="12383985" y="6855568"/>
            <a:ext cx="395150" cy="835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5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1450" i="1">
                      <a:solidFill>
                        <a:srgbClr val="FEFFFE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</a:p>
        </p:txBody>
      </p:sp>
      <p:sp>
        <p:nvSpPr>
          <p:cNvPr id="315" name="Rectangle"/>
          <p:cNvSpPr txBox="1"/>
          <p:nvPr/>
        </p:nvSpPr>
        <p:spPr>
          <a:xfrm>
            <a:off x="6151063" y="7469374"/>
            <a:ext cx="70267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/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2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2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</a:p>
        </p:txBody>
      </p:sp>
      <p:grpSp>
        <p:nvGrpSpPr>
          <p:cNvPr id="318" name="Group"/>
          <p:cNvGrpSpPr/>
          <p:nvPr/>
        </p:nvGrpSpPr>
        <p:grpSpPr>
          <a:xfrm>
            <a:off x="4847104" y="6130889"/>
            <a:ext cx="1547700" cy="620895"/>
            <a:chOff x="0" y="0"/>
            <a:chExt cx="1547698" cy="620893"/>
          </a:xfrm>
        </p:grpSpPr>
        <p:sp>
          <p:nvSpPr>
            <p:cNvPr id="316" name="Line"/>
            <p:cNvSpPr/>
            <p:nvPr/>
          </p:nvSpPr>
          <p:spPr>
            <a:xfrm>
              <a:off x="0" y="620893"/>
              <a:ext cx="1547699" cy="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7" name="Rectangle"/>
            <p:cNvSpPr txBox="1"/>
            <p:nvPr/>
          </p:nvSpPr>
          <p:spPr>
            <a:xfrm>
              <a:off x="211256" y="0"/>
              <a:ext cx="1125187" cy="609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/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300</m:t>
                    </m:r>
                  </m:oMath>
                </m:oMathPara>
              </a14:m>
            </a:p>
          </p:txBody>
        </p:sp>
      </p:grpSp>
      <p:grpSp>
        <p:nvGrpSpPr>
          <p:cNvPr id="321" name="Group"/>
          <p:cNvGrpSpPr/>
          <p:nvPr/>
        </p:nvGrpSpPr>
        <p:grpSpPr>
          <a:xfrm>
            <a:off x="3099333" y="6130889"/>
            <a:ext cx="1547700" cy="620895"/>
            <a:chOff x="0" y="0"/>
            <a:chExt cx="1547698" cy="620893"/>
          </a:xfrm>
        </p:grpSpPr>
        <p:sp>
          <p:nvSpPr>
            <p:cNvPr id="319" name="Line"/>
            <p:cNvSpPr/>
            <p:nvPr/>
          </p:nvSpPr>
          <p:spPr>
            <a:xfrm>
              <a:off x="0" y="620893"/>
              <a:ext cx="1547699" cy="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0" name="Rectangle"/>
            <p:cNvSpPr txBox="1"/>
            <p:nvPr/>
          </p:nvSpPr>
          <p:spPr>
            <a:xfrm>
              <a:off x="211256" y="0"/>
              <a:ext cx="1125187" cy="609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/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300</m:t>
                    </m:r>
                  </m:oMath>
                </m:oMathPara>
              </a14:m>
            </a:p>
          </p:txBody>
        </p:sp>
      </p:grpSp>
      <p:grpSp>
        <p:nvGrpSpPr>
          <p:cNvPr id="324" name="Group"/>
          <p:cNvGrpSpPr/>
          <p:nvPr/>
        </p:nvGrpSpPr>
        <p:grpSpPr>
          <a:xfrm>
            <a:off x="6609994" y="6130889"/>
            <a:ext cx="1547700" cy="620895"/>
            <a:chOff x="0" y="0"/>
            <a:chExt cx="1547698" cy="620893"/>
          </a:xfrm>
        </p:grpSpPr>
        <p:sp>
          <p:nvSpPr>
            <p:cNvPr id="322" name="Line"/>
            <p:cNvSpPr/>
            <p:nvPr/>
          </p:nvSpPr>
          <p:spPr>
            <a:xfrm>
              <a:off x="0" y="620893"/>
              <a:ext cx="1547699" cy="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3" name="Rectangle"/>
            <p:cNvSpPr txBox="1"/>
            <p:nvPr/>
          </p:nvSpPr>
          <p:spPr>
            <a:xfrm>
              <a:off x="211256" y="0"/>
              <a:ext cx="1125187" cy="609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/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300</m:t>
                    </m:r>
                  </m:oMath>
                </m:oMathPara>
              </a14:m>
            </a:p>
          </p:txBody>
        </p:sp>
      </p:grpSp>
      <p:grpSp>
        <p:nvGrpSpPr>
          <p:cNvPr id="327" name="Group"/>
          <p:cNvGrpSpPr/>
          <p:nvPr/>
        </p:nvGrpSpPr>
        <p:grpSpPr>
          <a:xfrm>
            <a:off x="8372884" y="6130889"/>
            <a:ext cx="1547700" cy="620895"/>
            <a:chOff x="0" y="0"/>
            <a:chExt cx="1547698" cy="620893"/>
          </a:xfrm>
        </p:grpSpPr>
        <p:sp>
          <p:nvSpPr>
            <p:cNvPr id="325" name="Line"/>
            <p:cNvSpPr/>
            <p:nvPr/>
          </p:nvSpPr>
          <p:spPr>
            <a:xfrm>
              <a:off x="0" y="620893"/>
              <a:ext cx="1547699" cy="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6" name="Rectangle"/>
            <p:cNvSpPr txBox="1"/>
            <p:nvPr/>
          </p:nvSpPr>
          <p:spPr>
            <a:xfrm>
              <a:off x="211256" y="0"/>
              <a:ext cx="1125187" cy="609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/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300</m:t>
                    </m:r>
                  </m:oMath>
                </m:oMathPara>
              </a14:m>
            </a:p>
          </p:txBody>
        </p:sp>
      </p:grpSp>
      <p:sp>
        <p:nvSpPr>
          <p:cNvPr id="328" name="Rectangle"/>
          <p:cNvSpPr txBox="1"/>
          <p:nvPr/>
        </p:nvSpPr>
        <p:spPr>
          <a:xfrm>
            <a:off x="7913952" y="7469374"/>
            <a:ext cx="70267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/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2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2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</p:txBody>
      </p:sp>
      <p:sp>
        <p:nvSpPr>
          <p:cNvPr id="329" name="Rectangle"/>
          <p:cNvSpPr txBox="1"/>
          <p:nvPr/>
        </p:nvSpPr>
        <p:spPr>
          <a:xfrm>
            <a:off x="4388174" y="7469374"/>
            <a:ext cx="70267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/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26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26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330" name="Rectangle"/>
          <p:cNvSpPr txBox="1"/>
          <p:nvPr/>
        </p:nvSpPr>
        <p:spPr>
          <a:xfrm>
            <a:off x="2625282" y="7469374"/>
            <a:ext cx="70267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/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25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25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m:oMathPara>
            </a14:m>
          </a:p>
        </p:txBody>
      </p:sp>
      <p:sp>
        <p:nvSpPr>
          <p:cNvPr id="331" name="Rectangle"/>
          <p:cNvSpPr txBox="1"/>
          <p:nvPr/>
        </p:nvSpPr>
        <p:spPr>
          <a:xfrm>
            <a:off x="9676842" y="7469374"/>
            <a:ext cx="70267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/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2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2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m:oMathPara>
            </a14:m>
          </a:p>
        </p:txBody>
      </p:sp>
      <p:grpSp>
        <p:nvGrpSpPr>
          <p:cNvPr id="334" name="Group"/>
          <p:cNvGrpSpPr/>
          <p:nvPr/>
        </p:nvGrpSpPr>
        <p:grpSpPr>
          <a:xfrm>
            <a:off x="10120656" y="6130889"/>
            <a:ext cx="1547699" cy="620895"/>
            <a:chOff x="0" y="0"/>
            <a:chExt cx="1547698" cy="620893"/>
          </a:xfrm>
        </p:grpSpPr>
        <p:sp>
          <p:nvSpPr>
            <p:cNvPr id="332" name="Line"/>
            <p:cNvSpPr/>
            <p:nvPr/>
          </p:nvSpPr>
          <p:spPr>
            <a:xfrm>
              <a:off x="0" y="620893"/>
              <a:ext cx="1547699" cy="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33" name="Rectangle"/>
            <p:cNvSpPr txBox="1"/>
            <p:nvPr/>
          </p:nvSpPr>
          <p:spPr>
            <a:xfrm>
              <a:off x="211256" y="0"/>
              <a:ext cx="1125187" cy="609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/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300</m:t>
                    </m:r>
                  </m:oMath>
                </m:oMathPara>
              </a14:m>
            </a:p>
          </p:txBody>
        </p:sp>
      </p:grpSp>
      <p:grpSp>
        <p:nvGrpSpPr>
          <p:cNvPr id="337" name="Group"/>
          <p:cNvGrpSpPr/>
          <p:nvPr/>
        </p:nvGrpSpPr>
        <p:grpSpPr>
          <a:xfrm>
            <a:off x="1321325" y="6130889"/>
            <a:ext cx="1547699" cy="620895"/>
            <a:chOff x="0" y="0"/>
            <a:chExt cx="1547698" cy="620893"/>
          </a:xfrm>
        </p:grpSpPr>
        <p:sp>
          <p:nvSpPr>
            <p:cNvPr id="335" name="Line"/>
            <p:cNvSpPr/>
            <p:nvPr/>
          </p:nvSpPr>
          <p:spPr>
            <a:xfrm>
              <a:off x="0" y="620893"/>
              <a:ext cx="1547699" cy="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36" name="Rectangle"/>
            <p:cNvSpPr txBox="1"/>
            <p:nvPr/>
          </p:nvSpPr>
          <p:spPr>
            <a:xfrm>
              <a:off x="211256" y="0"/>
              <a:ext cx="1125187" cy="609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500"/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31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300</m:t>
                    </m:r>
                  </m:oMath>
                </m:oMathPara>
              </a14:m>
            </a:p>
          </p:txBody>
        </p:sp>
      </p:grpSp>
      <p:sp>
        <p:nvSpPr>
          <p:cNvPr id="338" name="Rectangle"/>
          <p:cNvSpPr txBox="1"/>
          <p:nvPr/>
        </p:nvSpPr>
        <p:spPr>
          <a:xfrm>
            <a:off x="862395" y="7469374"/>
            <a:ext cx="70267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/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25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25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b>
                  </m:sSub>
                </m:oMath>
              </m:oMathPara>
            </a14:m>
          </a:p>
        </p:txBody>
      </p:sp>
      <p:sp>
        <p:nvSpPr>
          <p:cNvPr id="339" name="Rectangle"/>
          <p:cNvSpPr txBox="1"/>
          <p:nvPr/>
        </p:nvSpPr>
        <p:spPr>
          <a:xfrm>
            <a:off x="11330711" y="7469374"/>
            <a:ext cx="70267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/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2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2450" i="1">
                          <a:solidFill>
                            <a:srgbClr val="FEFFFE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b>
                  </m:sSub>
                </m:oMath>
              </m:oMathPara>
            </a14:m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roup"/>
          <p:cNvGrpSpPr/>
          <p:nvPr/>
        </p:nvGrpSpPr>
        <p:grpSpPr>
          <a:xfrm>
            <a:off x="698500" y="800100"/>
            <a:ext cx="863601" cy="863601"/>
            <a:chOff x="0" y="0"/>
            <a:chExt cx="863600" cy="863600"/>
          </a:xfrm>
        </p:grpSpPr>
        <p:sp>
          <p:nvSpPr>
            <p:cNvPr id="341" name="Circle"/>
            <p:cNvSpPr/>
            <p:nvPr/>
          </p:nvSpPr>
          <p:spPr>
            <a:xfrm>
              <a:off x="0" y="0"/>
              <a:ext cx="863601" cy="863601"/>
            </a:xfrm>
            <a:prstGeom prst="ellipse">
              <a:avLst/>
            </a:prstGeom>
            <a:solidFill>
              <a:srgbClr val="FE93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2" name="03"/>
            <p:cNvSpPr txBox="1"/>
            <p:nvPr/>
          </p:nvSpPr>
          <p:spPr>
            <a:xfrm>
              <a:off x="126471" y="230339"/>
              <a:ext cx="610657" cy="402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lnSpc>
                  <a:spcPct val="120000"/>
                </a:lnSpc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sp>
        <p:nvSpPr>
          <p:cNvPr id="344" name="实验结果"/>
          <p:cNvSpPr txBox="1"/>
          <p:nvPr/>
        </p:nvSpPr>
        <p:spPr>
          <a:xfrm>
            <a:off x="1692218" y="927099"/>
            <a:ext cx="717402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lnSpc>
                <a:spcPct val="120000"/>
              </a:lnSpc>
              <a:defRPr b="1" sz="2800"/>
            </a:pPr>
            <a:r>
              <a:t>仿真非单</a:t>
            </a:r>
            <a:r>
              <a:t>纵模</a:t>
            </a:r>
            <a:r>
              <a:t>激光输入FTS时所获得的干涉图</a:t>
            </a:r>
          </a:p>
        </p:txBody>
      </p:sp>
      <p:sp>
        <p:nvSpPr>
          <p:cNvPr id="345" name="中心波长：632.8nm/532nm"/>
          <p:cNvSpPr txBox="1"/>
          <p:nvPr/>
        </p:nvSpPr>
        <p:spPr>
          <a:xfrm>
            <a:off x="1764297" y="3473128"/>
            <a:ext cx="480860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6C6C6C"/>
                </a:solidFill>
              </a:defRPr>
            </a:lvl1pPr>
          </a:lstStyle>
          <a:p>
            <a:pPr/>
            <a:r>
              <a:t>中心波长：632.8nm/532nm</a:t>
            </a:r>
          </a:p>
        </p:txBody>
      </p:sp>
      <p:sp>
        <p:nvSpPr>
          <p:cNvPr id="346" name="间隔频率：300MHz"/>
          <p:cNvSpPr txBox="1"/>
          <p:nvPr/>
        </p:nvSpPr>
        <p:spPr>
          <a:xfrm>
            <a:off x="1758400" y="4289993"/>
            <a:ext cx="344462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6C6C6C"/>
                </a:solidFill>
              </a:defRPr>
            </a:lvl1pPr>
          </a:lstStyle>
          <a:p>
            <a:pPr/>
            <a:r>
              <a:t>间隔频率：300MHz</a:t>
            </a:r>
          </a:p>
        </p:txBody>
      </p:sp>
      <p:sp>
        <p:nvSpPr>
          <p:cNvPr id="347" name="幅值：相同或不同"/>
          <p:cNvSpPr txBox="1"/>
          <p:nvPr/>
        </p:nvSpPr>
        <p:spPr>
          <a:xfrm>
            <a:off x="1762804" y="2656262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6C6C6C"/>
                </a:solidFill>
              </a:defRPr>
            </a:lvl1pPr>
          </a:lstStyle>
          <a:p>
            <a:pPr/>
            <a:r>
              <a:t>幅值：相同或不同</a:t>
            </a:r>
          </a:p>
        </p:txBody>
      </p:sp>
      <p:sp>
        <p:nvSpPr>
          <p:cNvPr id="348" name="叠加数目：3～7"/>
          <p:cNvSpPr txBox="1"/>
          <p:nvPr/>
        </p:nvSpPr>
        <p:spPr>
          <a:xfrm>
            <a:off x="1762803" y="5106859"/>
            <a:ext cx="282397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叠加数目：3～7</a:t>
            </a:r>
          </a:p>
        </p:txBody>
      </p:sp>
      <p:grpSp>
        <p:nvGrpSpPr>
          <p:cNvPr id="353" name="Group"/>
          <p:cNvGrpSpPr/>
          <p:nvPr/>
        </p:nvGrpSpPr>
        <p:grpSpPr>
          <a:xfrm>
            <a:off x="5839600" y="5106859"/>
            <a:ext cx="6070776" cy="2505603"/>
            <a:chOff x="0" y="0"/>
            <a:chExt cx="6070775" cy="2505601"/>
          </a:xfrm>
        </p:grpSpPr>
        <p:sp>
          <p:nvSpPr>
            <p:cNvPr id="349" name="Rectangle"/>
            <p:cNvSpPr/>
            <p:nvPr/>
          </p:nvSpPr>
          <p:spPr>
            <a:xfrm>
              <a:off x="0" y="0"/>
              <a:ext cx="6070776" cy="2505602"/>
            </a:xfrm>
            <a:prstGeom prst="rect">
              <a:avLst/>
            </a:prstGeom>
            <a:noFill/>
            <a:ln w="38100" cap="flat">
              <a:solidFill>
                <a:schemeClr val="accent4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50" name="Text"/>
            <p:cNvSpPr txBox="1"/>
            <p:nvPr/>
          </p:nvSpPr>
          <p:spPr>
            <a:xfrm>
              <a:off x="116975" y="207594"/>
              <a:ext cx="2813616" cy="548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500"/>
              </a:lvl1pPr>
            </a:lstStyle>
            <a:p>
              <a:pPr/>
              <a14:m>
                <m:oMathPara>
                  <m:oMathParaPr>
                    <m:jc m:val="left"/>
                  </m:oMathParaPr>
                  <m:oMath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m:oMathPara>
              </a14:m>
            </a:p>
          </p:txBody>
        </p:sp>
        <p:sp>
          <p:nvSpPr>
            <p:cNvPr id="351" name="Text"/>
            <p:cNvSpPr txBox="1"/>
            <p:nvPr/>
          </p:nvSpPr>
          <p:spPr>
            <a:xfrm>
              <a:off x="143158" y="978600"/>
              <a:ext cx="4325495" cy="548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500"/>
              </a:lvl1pPr>
            </a:lstStyle>
            <a:p>
              <a:pPr/>
              <a14:m>
                <m:oMathPara>
                  <m:oMathParaPr>
                    <m:jc m:val="left"/>
                  </m:oMathParaPr>
                  <m:oMath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m:oMathPara>
              </a14:m>
            </a:p>
          </p:txBody>
        </p:sp>
        <p:sp>
          <p:nvSpPr>
            <p:cNvPr id="352" name="Text"/>
            <p:cNvSpPr txBox="1"/>
            <p:nvPr/>
          </p:nvSpPr>
          <p:spPr>
            <a:xfrm>
              <a:off x="109261" y="1775042"/>
              <a:ext cx="5852254" cy="548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500"/>
              </a:lvl1pPr>
            </a:lstStyle>
            <a:p>
              <a:pPr/>
              <a14:m>
                <m:oMathPara>
                  <m:oMathParaPr>
                    <m:jc m:val="left"/>
                  </m:oMathParaPr>
                  <m:oMath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m:oMathPara>
              </a14:m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pic4.png" descr="pic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3284" y="-36295"/>
            <a:ext cx="6636916" cy="4977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pic5.png" descr="pic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6207" y="-28722"/>
            <a:ext cx="6626819" cy="4970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pic6.png" descr="pic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3903" y="4861177"/>
            <a:ext cx="6558154" cy="4918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ic7.png" descr="pic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81874" y="4835428"/>
            <a:ext cx="6626819" cy="4970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"/>
          <p:cNvGrpSpPr/>
          <p:nvPr/>
        </p:nvGrpSpPr>
        <p:grpSpPr>
          <a:xfrm>
            <a:off x="698500" y="800100"/>
            <a:ext cx="863601" cy="863600"/>
            <a:chOff x="0" y="0"/>
            <a:chExt cx="863600" cy="863600"/>
          </a:xfrm>
        </p:grpSpPr>
        <p:sp>
          <p:nvSpPr>
            <p:cNvPr id="360" name="Circle"/>
            <p:cNvSpPr/>
            <p:nvPr/>
          </p:nvSpPr>
          <p:spPr>
            <a:xfrm>
              <a:off x="-1" y="-1"/>
              <a:ext cx="863601" cy="863601"/>
            </a:xfrm>
            <a:prstGeom prst="ellipse">
              <a:avLst/>
            </a:prstGeom>
            <a:solidFill>
              <a:srgbClr val="F7BA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61" name="04"/>
            <p:cNvSpPr txBox="1"/>
            <p:nvPr/>
          </p:nvSpPr>
          <p:spPr>
            <a:xfrm>
              <a:off x="126471" y="230338"/>
              <a:ext cx="610657" cy="402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lnSpc>
                  <a:spcPct val="120000"/>
                </a:lnSpc>
                <a:defRPr sz="25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04</a:t>
              </a:r>
            </a:p>
          </p:txBody>
        </p:sp>
      </p:grpSp>
      <p:sp>
        <p:nvSpPr>
          <p:cNvPr id="363" name="实验结果"/>
          <p:cNvSpPr txBox="1"/>
          <p:nvPr/>
        </p:nvSpPr>
        <p:spPr>
          <a:xfrm>
            <a:off x="1692218" y="927099"/>
            <a:ext cx="610722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lnSpc>
                <a:spcPct val="120000"/>
              </a:lnSpc>
              <a:defRPr b="1" sz="2800"/>
            </a:pPr>
            <a:r>
              <a:t>仿真非单纵模激光输入</a:t>
            </a:r>
            <a:r>
              <a:t>FTS</a:t>
            </a:r>
            <a:r>
              <a:t>时的干涉图</a:t>
            </a:r>
          </a:p>
        </p:txBody>
      </p:sp>
      <p:sp>
        <p:nvSpPr>
          <p:cNvPr id="364" name="中心波长：632.8nm/532nm"/>
          <p:cNvSpPr txBox="1"/>
          <p:nvPr/>
        </p:nvSpPr>
        <p:spPr>
          <a:xfrm>
            <a:off x="1764297" y="3473128"/>
            <a:ext cx="480860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中心波长：632.8nm/532nm</a:t>
            </a:r>
          </a:p>
        </p:txBody>
      </p:sp>
      <p:sp>
        <p:nvSpPr>
          <p:cNvPr id="365" name="间隔频率：300MHz"/>
          <p:cNvSpPr txBox="1"/>
          <p:nvPr/>
        </p:nvSpPr>
        <p:spPr>
          <a:xfrm>
            <a:off x="1758400" y="4289993"/>
            <a:ext cx="344462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间隔频率：300MHz</a:t>
            </a:r>
          </a:p>
        </p:txBody>
      </p:sp>
      <p:sp>
        <p:nvSpPr>
          <p:cNvPr id="366" name="幅值：相同或不同"/>
          <p:cNvSpPr txBox="1"/>
          <p:nvPr/>
        </p:nvSpPr>
        <p:spPr>
          <a:xfrm>
            <a:off x="1762804" y="2656262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幅值：相同或不同</a:t>
            </a:r>
          </a:p>
        </p:txBody>
      </p:sp>
      <p:sp>
        <p:nvSpPr>
          <p:cNvPr id="367" name="叠加数目：3、5、7"/>
          <p:cNvSpPr txBox="1"/>
          <p:nvPr/>
        </p:nvSpPr>
        <p:spPr>
          <a:xfrm>
            <a:off x="1753456" y="5106859"/>
            <a:ext cx="341680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叠加数目：3、5、7</a:t>
            </a:r>
          </a:p>
        </p:txBody>
      </p:sp>
      <p:sp>
        <p:nvSpPr>
          <p:cNvPr id="368" name="采样间隔：632.8nm/8 或 632.8nm/4"/>
          <p:cNvSpPr txBox="1"/>
          <p:nvPr/>
        </p:nvSpPr>
        <p:spPr>
          <a:xfrm>
            <a:off x="1762803" y="5923725"/>
            <a:ext cx="626973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采样间隔：632.8nm/8 或 632.8nm/4</a:t>
            </a:r>
          </a:p>
        </p:txBody>
      </p:sp>
      <p:sp>
        <p:nvSpPr>
          <p:cNvPr id="369" name="扫描长度：1m 或 2m"/>
          <p:cNvSpPr txBox="1"/>
          <p:nvPr/>
        </p:nvSpPr>
        <p:spPr>
          <a:xfrm>
            <a:off x="1762803" y="6740591"/>
            <a:ext cx="368579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扫描长度：1m 或 2m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"/>
          <p:cNvGrpSpPr/>
          <p:nvPr/>
        </p:nvGrpSpPr>
        <p:grpSpPr>
          <a:xfrm>
            <a:off x="697183" y="796392"/>
            <a:ext cx="6758037" cy="863472"/>
            <a:chOff x="0" y="0"/>
            <a:chExt cx="6758035" cy="863471"/>
          </a:xfrm>
        </p:grpSpPr>
        <p:sp>
          <p:nvSpPr>
            <p:cNvPr id="174" name="实验结果"/>
            <p:cNvSpPr txBox="1"/>
            <p:nvPr/>
          </p:nvSpPr>
          <p:spPr>
            <a:xfrm>
              <a:off x="954135" y="126935"/>
              <a:ext cx="5803901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584200">
                <a:lnSpc>
                  <a:spcPct val="120000"/>
                </a:lnSpc>
                <a:defRPr b="1" sz="2800"/>
              </a:pPr>
              <a:r>
                <a:t>仿真两不同频率正弦波的差拍波形</a:t>
              </a:r>
              <a:r>
                <a:rPr b="0">
                  <a:latin typeface="宋体"/>
                  <a:ea typeface="宋体"/>
                  <a:cs typeface="宋体"/>
                  <a:sym typeface="宋体"/>
                </a:rPr>
                <a:t>。</a:t>
              </a:r>
            </a:p>
          </p:txBody>
        </p:sp>
        <p:grpSp>
          <p:nvGrpSpPr>
            <p:cNvPr id="177" name="Group"/>
            <p:cNvGrpSpPr/>
            <p:nvPr/>
          </p:nvGrpSpPr>
          <p:grpSpPr>
            <a:xfrm>
              <a:off x="0" y="0"/>
              <a:ext cx="863472" cy="863472"/>
              <a:chOff x="0" y="0"/>
              <a:chExt cx="863471" cy="863471"/>
            </a:xfrm>
          </p:grpSpPr>
          <p:sp>
            <p:nvSpPr>
              <p:cNvPr id="175" name="Circle"/>
              <p:cNvSpPr/>
              <p:nvPr/>
            </p:nvSpPr>
            <p:spPr>
              <a:xfrm>
                <a:off x="0" y="0"/>
                <a:ext cx="863472" cy="863472"/>
              </a:xfrm>
              <a:prstGeom prst="ellipse">
                <a:avLst/>
              </a:prstGeom>
              <a:solidFill>
                <a:schemeClr val="accent1">
                  <a:hueOff val="117695"/>
                  <a:lumOff val="-113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9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76" name="01"/>
              <p:cNvSpPr txBox="1"/>
              <p:nvPr/>
            </p:nvSpPr>
            <p:spPr>
              <a:xfrm>
                <a:off x="126452" y="230304"/>
                <a:ext cx="610566" cy="4028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lnSpc>
                    <a:spcPct val="120000"/>
                  </a:lnSpc>
                  <a:defRPr sz="23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</p:grpSp>
      <p:grpSp>
        <p:nvGrpSpPr>
          <p:cNvPr id="183" name="Group"/>
          <p:cNvGrpSpPr/>
          <p:nvPr/>
        </p:nvGrpSpPr>
        <p:grpSpPr>
          <a:xfrm>
            <a:off x="5122235" y="3634176"/>
            <a:ext cx="2760330" cy="2485248"/>
            <a:chOff x="0" y="0"/>
            <a:chExt cx="2760329" cy="2485246"/>
          </a:xfrm>
        </p:grpSpPr>
        <p:grpSp>
          <p:nvGrpSpPr>
            <p:cNvPr id="181" name="Group"/>
            <p:cNvGrpSpPr/>
            <p:nvPr/>
          </p:nvGrpSpPr>
          <p:grpSpPr>
            <a:xfrm>
              <a:off x="472848" y="0"/>
              <a:ext cx="1814634" cy="1814633"/>
              <a:chOff x="0" y="0"/>
              <a:chExt cx="1814632" cy="1814632"/>
            </a:xfrm>
          </p:grpSpPr>
          <p:sp>
            <p:nvSpPr>
              <p:cNvPr id="179" name="Rounded Rectangle"/>
              <p:cNvSpPr/>
              <p:nvPr/>
            </p:nvSpPr>
            <p:spPr>
              <a:xfrm>
                <a:off x="0" y="0"/>
                <a:ext cx="1814633" cy="1814633"/>
              </a:xfrm>
              <a:prstGeom prst="roundRect">
                <a:avLst>
                  <a:gd name="adj" fmla="val 15000"/>
                </a:avLst>
              </a:prstGeom>
              <a:solidFill>
                <a:srgbClr val="1E4C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0" name="Function Graph"/>
              <p:cNvSpPr/>
              <p:nvPr/>
            </p:nvSpPr>
            <p:spPr>
              <a:xfrm>
                <a:off x="270221" y="274424"/>
                <a:ext cx="1274191" cy="12657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lnTo>
                      <a:pt x="0" y="21404"/>
                    </a:lnTo>
                    <a:cubicBezTo>
                      <a:pt x="0" y="21511"/>
                      <a:pt x="87" y="21600"/>
                      <a:pt x="193" y="21600"/>
                    </a:cubicBezTo>
                    <a:lnTo>
                      <a:pt x="21322" y="21600"/>
                    </a:lnTo>
                    <a:cubicBezTo>
                      <a:pt x="21428" y="21600"/>
                      <a:pt x="21514" y="21511"/>
                      <a:pt x="21514" y="21404"/>
                    </a:cubicBezTo>
                    <a:lnTo>
                      <a:pt x="21514" y="20822"/>
                    </a:lnTo>
                    <a:cubicBezTo>
                      <a:pt x="21514" y="20715"/>
                      <a:pt x="21428" y="20628"/>
                      <a:pt x="21322" y="20628"/>
                    </a:cubicBezTo>
                    <a:lnTo>
                      <a:pt x="1159" y="20628"/>
                    </a:lnTo>
                    <a:cubicBezTo>
                      <a:pt x="1052" y="20628"/>
                      <a:pt x="966" y="20539"/>
                      <a:pt x="966" y="20432"/>
                    </a:cubicBezTo>
                    <a:lnTo>
                      <a:pt x="966" y="194"/>
                    </a:lnTo>
                    <a:cubicBezTo>
                      <a:pt x="966" y="87"/>
                      <a:pt x="879" y="0"/>
                      <a:pt x="773" y="0"/>
                    </a:cubicBezTo>
                    <a:lnTo>
                      <a:pt x="193" y="0"/>
                    </a:lnTo>
                    <a:close/>
                    <a:moveTo>
                      <a:pt x="4579" y="3635"/>
                    </a:moveTo>
                    <a:cubicBezTo>
                      <a:pt x="4069" y="3635"/>
                      <a:pt x="3973" y="4313"/>
                      <a:pt x="3893" y="5269"/>
                    </a:cubicBezTo>
                    <a:cubicBezTo>
                      <a:pt x="3826" y="6066"/>
                      <a:pt x="3789" y="7155"/>
                      <a:pt x="3747" y="8309"/>
                    </a:cubicBezTo>
                    <a:cubicBezTo>
                      <a:pt x="3722" y="9023"/>
                      <a:pt x="3694" y="9757"/>
                      <a:pt x="3660" y="10474"/>
                    </a:cubicBezTo>
                    <a:lnTo>
                      <a:pt x="1430" y="10474"/>
                    </a:lnTo>
                    <a:lnTo>
                      <a:pt x="1430" y="11230"/>
                    </a:lnTo>
                    <a:lnTo>
                      <a:pt x="4374" y="11230"/>
                    </a:lnTo>
                    <a:lnTo>
                      <a:pt x="4393" y="10873"/>
                    </a:lnTo>
                    <a:cubicBezTo>
                      <a:pt x="4437" y="10037"/>
                      <a:pt x="4467" y="9172"/>
                      <a:pt x="4497" y="8336"/>
                    </a:cubicBezTo>
                    <a:cubicBezTo>
                      <a:pt x="4526" y="7507"/>
                      <a:pt x="4560" y="6578"/>
                      <a:pt x="4607" y="5814"/>
                    </a:cubicBezTo>
                    <a:cubicBezTo>
                      <a:pt x="4621" y="5979"/>
                      <a:pt x="4635" y="6160"/>
                      <a:pt x="4648" y="6361"/>
                    </a:cubicBezTo>
                    <a:cubicBezTo>
                      <a:pt x="4720" y="7486"/>
                      <a:pt x="4764" y="8893"/>
                      <a:pt x="4805" y="10253"/>
                    </a:cubicBezTo>
                    <a:cubicBezTo>
                      <a:pt x="4814" y="10545"/>
                      <a:pt x="4823" y="10836"/>
                      <a:pt x="4832" y="11121"/>
                    </a:cubicBezTo>
                    <a:lnTo>
                      <a:pt x="4839" y="11340"/>
                    </a:lnTo>
                    <a:cubicBezTo>
                      <a:pt x="4882" y="12712"/>
                      <a:pt x="4923" y="14008"/>
                      <a:pt x="5011" y="14987"/>
                    </a:cubicBezTo>
                    <a:cubicBezTo>
                      <a:pt x="5108" y="16050"/>
                      <a:pt x="5236" y="16930"/>
                      <a:pt x="5835" y="16930"/>
                    </a:cubicBezTo>
                    <a:cubicBezTo>
                      <a:pt x="6373" y="16930"/>
                      <a:pt x="6497" y="16190"/>
                      <a:pt x="6594" y="15296"/>
                    </a:cubicBezTo>
                    <a:cubicBezTo>
                      <a:pt x="6678" y="14518"/>
                      <a:pt x="6726" y="13520"/>
                      <a:pt x="6772" y="12555"/>
                    </a:cubicBezTo>
                    <a:cubicBezTo>
                      <a:pt x="6796" y="12043"/>
                      <a:pt x="6820" y="11560"/>
                      <a:pt x="6847" y="11132"/>
                    </a:cubicBezTo>
                    <a:cubicBezTo>
                      <a:pt x="6861" y="10921"/>
                      <a:pt x="6874" y="10707"/>
                      <a:pt x="6888" y="10495"/>
                    </a:cubicBezTo>
                    <a:cubicBezTo>
                      <a:pt x="6933" y="9765"/>
                      <a:pt x="6992" y="8813"/>
                      <a:pt x="7072" y="8108"/>
                    </a:cubicBezTo>
                    <a:cubicBezTo>
                      <a:pt x="7130" y="8632"/>
                      <a:pt x="7171" y="9283"/>
                      <a:pt x="7206" y="9828"/>
                    </a:cubicBezTo>
                    <a:cubicBezTo>
                      <a:pt x="7234" y="10257"/>
                      <a:pt x="7265" y="10701"/>
                      <a:pt x="7300" y="11138"/>
                    </a:cubicBezTo>
                    <a:cubicBezTo>
                      <a:pt x="7355" y="11811"/>
                      <a:pt x="7430" y="12670"/>
                      <a:pt x="7538" y="13325"/>
                    </a:cubicBezTo>
                    <a:cubicBezTo>
                      <a:pt x="7649" y="13995"/>
                      <a:pt x="7799" y="14650"/>
                      <a:pt x="8291" y="14650"/>
                    </a:cubicBezTo>
                    <a:cubicBezTo>
                      <a:pt x="8807" y="14650"/>
                      <a:pt x="8920" y="13936"/>
                      <a:pt x="8993" y="13463"/>
                    </a:cubicBezTo>
                    <a:cubicBezTo>
                      <a:pt x="9075" y="12940"/>
                      <a:pt x="9130" y="12285"/>
                      <a:pt x="9183" y="11651"/>
                    </a:cubicBezTo>
                    <a:cubicBezTo>
                      <a:pt x="9198" y="11475"/>
                      <a:pt x="9212" y="11303"/>
                      <a:pt x="9226" y="11141"/>
                    </a:cubicBezTo>
                    <a:cubicBezTo>
                      <a:pt x="9311" y="10194"/>
                      <a:pt x="9403" y="9541"/>
                      <a:pt x="9501" y="9185"/>
                    </a:cubicBezTo>
                    <a:cubicBezTo>
                      <a:pt x="9633" y="9696"/>
                      <a:pt x="9726" y="10669"/>
                      <a:pt x="9771" y="11144"/>
                    </a:cubicBezTo>
                    <a:cubicBezTo>
                      <a:pt x="9831" y="11767"/>
                      <a:pt x="9905" y="12254"/>
                      <a:pt x="9993" y="12594"/>
                    </a:cubicBezTo>
                    <a:cubicBezTo>
                      <a:pt x="10054" y="12832"/>
                      <a:pt x="10198" y="13391"/>
                      <a:pt x="10653" y="13391"/>
                    </a:cubicBezTo>
                    <a:cubicBezTo>
                      <a:pt x="11032" y="13391"/>
                      <a:pt x="11217" y="12975"/>
                      <a:pt x="11349" y="12567"/>
                    </a:cubicBezTo>
                    <a:cubicBezTo>
                      <a:pt x="11467" y="12203"/>
                      <a:pt x="11579" y="11704"/>
                      <a:pt x="11661" y="11165"/>
                    </a:cubicBezTo>
                    <a:cubicBezTo>
                      <a:pt x="11745" y="10615"/>
                      <a:pt x="11876" y="10261"/>
                      <a:pt x="11971" y="10086"/>
                    </a:cubicBezTo>
                    <a:cubicBezTo>
                      <a:pt x="12053" y="10269"/>
                      <a:pt x="12153" y="10639"/>
                      <a:pt x="12271" y="11188"/>
                    </a:cubicBezTo>
                    <a:cubicBezTo>
                      <a:pt x="12485" y="12183"/>
                      <a:pt x="12763" y="12626"/>
                      <a:pt x="13173" y="12626"/>
                    </a:cubicBezTo>
                    <a:cubicBezTo>
                      <a:pt x="13612" y="12626"/>
                      <a:pt x="13946" y="12143"/>
                      <a:pt x="14166" y="11193"/>
                    </a:cubicBezTo>
                    <a:cubicBezTo>
                      <a:pt x="14230" y="10915"/>
                      <a:pt x="14317" y="10721"/>
                      <a:pt x="14384" y="10609"/>
                    </a:cubicBezTo>
                    <a:cubicBezTo>
                      <a:pt x="14442" y="10712"/>
                      <a:pt x="14507" y="10855"/>
                      <a:pt x="14553" y="10955"/>
                    </a:cubicBezTo>
                    <a:cubicBezTo>
                      <a:pt x="14603" y="11064"/>
                      <a:pt x="14655" y="11175"/>
                      <a:pt x="14711" y="11283"/>
                    </a:cubicBezTo>
                    <a:cubicBezTo>
                      <a:pt x="14963" y="11766"/>
                      <a:pt x="15162" y="12149"/>
                      <a:pt x="15638" y="12149"/>
                    </a:cubicBezTo>
                    <a:cubicBezTo>
                      <a:pt x="16094" y="12149"/>
                      <a:pt x="16314" y="11747"/>
                      <a:pt x="16475" y="11453"/>
                    </a:cubicBezTo>
                    <a:cubicBezTo>
                      <a:pt x="16502" y="11402"/>
                      <a:pt x="16532" y="11350"/>
                      <a:pt x="16562" y="11300"/>
                    </a:cubicBezTo>
                    <a:cubicBezTo>
                      <a:pt x="16588" y="11255"/>
                      <a:pt x="16611" y="11213"/>
                      <a:pt x="16634" y="11173"/>
                    </a:cubicBezTo>
                    <a:cubicBezTo>
                      <a:pt x="16703" y="11053"/>
                      <a:pt x="16782" y="10918"/>
                      <a:pt x="16828" y="10864"/>
                    </a:cubicBezTo>
                    <a:cubicBezTo>
                      <a:pt x="16903" y="10914"/>
                      <a:pt x="17032" y="11105"/>
                      <a:pt x="17112" y="11224"/>
                    </a:cubicBezTo>
                    <a:lnTo>
                      <a:pt x="17155" y="11291"/>
                    </a:lnTo>
                    <a:cubicBezTo>
                      <a:pt x="17177" y="11324"/>
                      <a:pt x="17200" y="11356"/>
                      <a:pt x="17222" y="11389"/>
                    </a:cubicBezTo>
                    <a:cubicBezTo>
                      <a:pt x="17416" y="11682"/>
                      <a:pt x="17656" y="12047"/>
                      <a:pt x="18076" y="12047"/>
                    </a:cubicBezTo>
                    <a:cubicBezTo>
                      <a:pt x="18508" y="12047"/>
                      <a:pt x="18724" y="11727"/>
                      <a:pt x="18882" y="11494"/>
                    </a:cubicBezTo>
                    <a:cubicBezTo>
                      <a:pt x="18919" y="11439"/>
                      <a:pt x="18953" y="11387"/>
                      <a:pt x="18989" y="11340"/>
                    </a:cubicBezTo>
                    <a:cubicBezTo>
                      <a:pt x="19096" y="11202"/>
                      <a:pt x="19183" y="11125"/>
                      <a:pt x="19231" y="11090"/>
                    </a:cubicBezTo>
                    <a:cubicBezTo>
                      <a:pt x="19285" y="11117"/>
                      <a:pt x="19403" y="11188"/>
                      <a:pt x="19622" y="11387"/>
                    </a:cubicBezTo>
                    <a:cubicBezTo>
                      <a:pt x="19919" y="11658"/>
                      <a:pt x="20277" y="11689"/>
                      <a:pt x="20520" y="11689"/>
                    </a:cubicBezTo>
                    <a:cubicBezTo>
                      <a:pt x="20701" y="11689"/>
                      <a:pt x="20939" y="11612"/>
                      <a:pt x="21281" y="11494"/>
                    </a:cubicBezTo>
                    <a:cubicBezTo>
                      <a:pt x="21406" y="11451"/>
                      <a:pt x="21535" y="11406"/>
                      <a:pt x="21600" y="11391"/>
                    </a:cubicBezTo>
                    <a:lnTo>
                      <a:pt x="21429" y="10655"/>
                    </a:lnTo>
                    <a:cubicBezTo>
                      <a:pt x="21326" y="10679"/>
                      <a:pt x="21192" y="10724"/>
                      <a:pt x="21037" y="10778"/>
                    </a:cubicBezTo>
                    <a:cubicBezTo>
                      <a:pt x="20885" y="10831"/>
                      <a:pt x="20601" y="10929"/>
                      <a:pt x="20520" y="10933"/>
                    </a:cubicBezTo>
                    <a:cubicBezTo>
                      <a:pt x="20323" y="10933"/>
                      <a:pt x="20208" y="10903"/>
                      <a:pt x="20125" y="10827"/>
                    </a:cubicBezTo>
                    <a:cubicBezTo>
                      <a:pt x="19729" y="10468"/>
                      <a:pt x="19465" y="10321"/>
                      <a:pt x="19209" y="10321"/>
                    </a:cubicBezTo>
                    <a:cubicBezTo>
                      <a:pt x="18891" y="10321"/>
                      <a:pt x="18593" y="10623"/>
                      <a:pt x="18398" y="10876"/>
                    </a:cubicBezTo>
                    <a:cubicBezTo>
                      <a:pt x="18347" y="10942"/>
                      <a:pt x="18300" y="11009"/>
                      <a:pt x="18260" y="11068"/>
                    </a:cubicBezTo>
                    <a:cubicBezTo>
                      <a:pt x="18214" y="11137"/>
                      <a:pt x="18131" y="11262"/>
                      <a:pt x="18089" y="11288"/>
                    </a:cubicBezTo>
                    <a:cubicBezTo>
                      <a:pt x="18025" y="11240"/>
                      <a:pt x="17915" y="11074"/>
                      <a:pt x="17848" y="10972"/>
                    </a:cubicBezTo>
                    <a:cubicBezTo>
                      <a:pt x="17824" y="10936"/>
                      <a:pt x="17800" y="10899"/>
                      <a:pt x="17776" y="10864"/>
                    </a:cubicBezTo>
                    <a:lnTo>
                      <a:pt x="17734" y="10800"/>
                    </a:lnTo>
                    <a:cubicBezTo>
                      <a:pt x="17524" y="10488"/>
                      <a:pt x="17262" y="10100"/>
                      <a:pt x="16820" y="10100"/>
                    </a:cubicBezTo>
                    <a:cubicBezTo>
                      <a:pt x="16386" y="10100"/>
                      <a:pt x="16200" y="10421"/>
                      <a:pt x="15985" y="10793"/>
                    </a:cubicBezTo>
                    <a:cubicBezTo>
                      <a:pt x="15963" y="10832"/>
                      <a:pt x="15940" y="10873"/>
                      <a:pt x="15915" y="10916"/>
                    </a:cubicBezTo>
                    <a:cubicBezTo>
                      <a:pt x="15881" y="10974"/>
                      <a:pt x="15849" y="11031"/>
                      <a:pt x="15817" y="11089"/>
                    </a:cubicBezTo>
                    <a:cubicBezTo>
                      <a:pt x="15768" y="11179"/>
                      <a:pt x="15689" y="11322"/>
                      <a:pt x="15636" y="11379"/>
                    </a:cubicBezTo>
                    <a:cubicBezTo>
                      <a:pt x="15569" y="11303"/>
                      <a:pt x="15455" y="11083"/>
                      <a:pt x="15376" y="10932"/>
                    </a:cubicBezTo>
                    <a:cubicBezTo>
                      <a:pt x="15329" y="10841"/>
                      <a:pt x="15281" y="10738"/>
                      <a:pt x="15236" y="10638"/>
                    </a:cubicBezTo>
                    <a:cubicBezTo>
                      <a:pt x="15037" y="10207"/>
                      <a:pt x="14832" y="9760"/>
                      <a:pt x="14392" y="9760"/>
                    </a:cubicBezTo>
                    <a:cubicBezTo>
                      <a:pt x="14192" y="9760"/>
                      <a:pt x="13698" y="9883"/>
                      <a:pt x="13435" y="11021"/>
                    </a:cubicBezTo>
                    <a:cubicBezTo>
                      <a:pt x="13357" y="11357"/>
                      <a:pt x="13273" y="11579"/>
                      <a:pt x="13205" y="11715"/>
                    </a:cubicBezTo>
                    <a:cubicBezTo>
                      <a:pt x="13148" y="11575"/>
                      <a:pt x="13076" y="11355"/>
                      <a:pt x="13006" y="11028"/>
                    </a:cubicBezTo>
                    <a:cubicBezTo>
                      <a:pt x="12807" y="10105"/>
                      <a:pt x="12620" y="9232"/>
                      <a:pt x="11964" y="9232"/>
                    </a:cubicBezTo>
                    <a:cubicBezTo>
                      <a:pt x="11677" y="9232"/>
                      <a:pt x="11160" y="9468"/>
                      <a:pt x="10918" y="11050"/>
                    </a:cubicBezTo>
                    <a:cubicBezTo>
                      <a:pt x="10841" y="11554"/>
                      <a:pt x="10754" y="11935"/>
                      <a:pt x="10675" y="12204"/>
                    </a:cubicBezTo>
                    <a:cubicBezTo>
                      <a:pt x="10626" y="11959"/>
                      <a:pt x="10570" y="11599"/>
                      <a:pt x="10519" y="11072"/>
                    </a:cubicBezTo>
                    <a:cubicBezTo>
                      <a:pt x="10347" y="9278"/>
                      <a:pt x="10207" y="8177"/>
                      <a:pt x="9518" y="8177"/>
                    </a:cubicBezTo>
                    <a:cubicBezTo>
                      <a:pt x="8791" y="8177"/>
                      <a:pt x="8635" y="9324"/>
                      <a:pt x="8479" y="11073"/>
                    </a:cubicBezTo>
                    <a:cubicBezTo>
                      <a:pt x="8464" y="11237"/>
                      <a:pt x="8450" y="11410"/>
                      <a:pt x="8435" y="11586"/>
                    </a:cubicBezTo>
                    <a:cubicBezTo>
                      <a:pt x="8399" y="12017"/>
                      <a:pt x="8343" y="12660"/>
                      <a:pt x="8274" y="13176"/>
                    </a:cubicBezTo>
                    <a:cubicBezTo>
                      <a:pt x="8205" y="12735"/>
                      <a:pt x="8129" y="12070"/>
                      <a:pt x="8048" y="11077"/>
                    </a:cubicBezTo>
                    <a:cubicBezTo>
                      <a:pt x="8013" y="10647"/>
                      <a:pt x="7985" y="10205"/>
                      <a:pt x="7957" y="9779"/>
                    </a:cubicBezTo>
                    <a:cubicBezTo>
                      <a:pt x="7906" y="8996"/>
                      <a:pt x="7857" y="8257"/>
                      <a:pt x="7778" y="7708"/>
                    </a:cubicBezTo>
                    <a:cubicBezTo>
                      <a:pt x="7718" y="7289"/>
                      <a:pt x="7605" y="6511"/>
                      <a:pt x="7054" y="6511"/>
                    </a:cubicBezTo>
                    <a:cubicBezTo>
                      <a:pt x="6549" y="6511"/>
                      <a:pt x="6428" y="7160"/>
                      <a:pt x="6333" y="7946"/>
                    </a:cubicBezTo>
                    <a:cubicBezTo>
                      <a:pt x="6250" y="8624"/>
                      <a:pt x="6196" y="9510"/>
                      <a:pt x="6138" y="10447"/>
                    </a:cubicBezTo>
                    <a:cubicBezTo>
                      <a:pt x="6125" y="10659"/>
                      <a:pt x="6111" y="10872"/>
                      <a:pt x="6098" y="11084"/>
                    </a:cubicBezTo>
                    <a:cubicBezTo>
                      <a:pt x="6070" y="11517"/>
                      <a:pt x="6047" y="12003"/>
                      <a:pt x="6022" y="12518"/>
                    </a:cubicBezTo>
                    <a:cubicBezTo>
                      <a:pt x="5981" y="13382"/>
                      <a:pt x="5921" y="14640"/>
                      <a:pt x="5820" y="15463"/>
                    </a:cubicBezTo>
                    <a:cubicBezTo>
                      <a:pt x="5790" y="15243"/>
                      <a:pt x="5761" y="14961"/>
                      <a:pt x="5734" y="14601"/>
                    </a:cubicBezTo>
                    <a:cubicBezTo>
                      <a:pt x="5665" y="13683"/>
                      <a:pt x="5629" y="12532"/>
                      <a:pt x="5590" y="11315"/>
                    </a:cubicBezTo>
                    <a:lnTo>
                      <a:pt x="5581" y="11095"/>
                    </a:lnTo>
                    <a:cubicBezTo>
                      <a:pt x="5572" y="10811"/>
                      <a:pt x="5564" y="10521"/>
                      <a:pt x="5555" y="10230"/>
                    </a:cubicBezTo>
                    <a:cubicBezTo>
                      <a:pt x="5509" y="8720"/>
                      <a:pt x="5461" y="7158"/>
                      <a:pt x="5374" y="5970"/>
                    </a:cubicBezTo>
                    <a:cubicBezTo>
                      <a:pt x="5325" y="5317"/>
                      <a:pt x="5270" y="4832"/>
                      <a:pt x="5203" y="4489"/>
                    </a:cubicBezTo>
                    <a:cubicBezTo>
                      <a:pt x="5148" y="4212"/>
                      <a:pt x="5034" y="3635"/>
                      <a:pt x="4579" y="36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182" name="Text"/>
            <p:cNvSpPr txBox="1"/>
            <p:nvPr/>
          </p:nvSpPr>
          <p:spPr>
            <a:xfrm>
              <a:off x="0" y="1917013"/>
              <a:ext cx="2760330" cy="568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/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b>
                      <m:e>
                        <m:r>
                          <a:rPr xmlns:a="http://schemas.openxmlformats.org/drawingml/2006/main" sz="29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29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500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m:oMathPara>
              </a14:m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pic10-1.png" descr="pic10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6956" y="-196745"/>
            <a:ext cx="7112001" cy="533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pic10-2.png" descr="pic10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46735" y="-196745"/>
            <a:ext cx="7112001" cy="533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10-3.png" descr="pic10-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47569" y="4887159"/>
            <a:ext cx="6773228" cy="5079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11-1.png" descr="pic11-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16122" y="4887159"/>
            <a:ext cx="6773227" cy="5079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pic11-2.png" descr="pic11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148" y="-205088"/>
            <a:ext cx="6494104" cy="4870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pic11-3.png" descr="pic11-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2785" y="-205088"/>
            <a:ext cx="6494104" cy="4870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pic12-1.png" descr="pic12-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83930" y="4659430"/>
            <a:ext cx="6885684" cy="5164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pic12-2.png" descr="pic12-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73837" y="4574562"/>
            <a:ext cx="7112001" cy="533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12-3.png" descr="pic12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6869" y="-89463"/>
            <a:ext cx="6716971" cy="5037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pic13-1.png" descr="pic13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3837" y="-168516"/>
            <a:ext cx="6716972" cy="5037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pic13-2.png" descr="pic13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57337" y="4854103"/>
            <a:ext cx="6857907" cy="5143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pic13-3.png" descr="pic13-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46323" y="4758818"/>
            <a:ext cx="7112001" cy="533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18553" y="2622412"/>
            <a:ext cx="15091839" cy="7365132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文本框 5"/>
          <p:cNvSpPr txBox="1"/>
          <p:nvPr/>
        </p:nvSpPr>
        <p:spPr>
          <a:xfrm>
            <a:off x="270510" y="359206"/>
            <a:ext cx="6030840" cy="1998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914400">
              <a:defRPr sz="2600"/>
            </a:pPr>
            <a:r>
              <a:t>幅值相同均为</a:t>
            </a:r>
            <a:r>
              <a:t>1</a:t>
            </a:r>
          </a:p>
          <a:p>
            <a:pPr algn="l" defTabSz="914400">
              <a:defRPr sz="2600"/>
            </a:pPr>
            <a:r>
              <a:t>中心波长为</a:t>
            </a:r>
            <a:r>
              <a:t>532nm</a:t>
            </a:r>
          </a:p>
          <a:p>
            <a:pPr algn="l" defTabSz="914400">
              <a:defRPr sz="2600"/>
            </a:pPr>
            <a:r>
              <a:t>扫描长度为</a:t>
            </a:r>
            <a:r>
              <a:t>1m</a:t>
            </a:r>
          </a:p>
          <a:p>
            <a:pPr algn="l" defTabSz="914400">
              <a:defRPr sz="2600"/>
            </a:pPr>
            <a:r>
              <a:t>扫描间隔为</a:t>
            </a:r>
            <a:r>
              <a:t>632.8/8nm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19200" y="2616200"/>
            <a:ext cx="15087600" cy="7363063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文本框 5"/>
          <p:cNvSpPr txBox="1"/>
          <p:nvPr/>
        </p:nvSpPr>
        <p:spPr>
          <a:xfrm>
            <a:off x="260670" y="351308"/>
            <a:ext cx="8423301" cy="1989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914400">
              <a:defRPr sz="2600"/>
            </a:pPr>
            <a:r>
              <a:t>幅值不同</a:t>
            </a:r>
          </a:p>
          <a:p>
            <a:pPr algn="l" defTabSz="914400">
              <a:defRPr sz="2600"/>
            </a:pPr>
            <a:r>
              <a:t>中心波长为</a:t>
            </a:r>
            <a:r>
              <a:t>532nm</a:t>
            </a:r>
          </a:p>
          <a:p>
            <a:pPr algn="l" defTabSz="914400">
              <a:defRPr sz="2600"/>
            </a:pPr>
            <a:r>
              <a:t>扫描长度为</a:t>
            </a:r>
            <a:r>
              <a:t>1m</a:t>
            </a:r>
          </a:p>
          <a:p>
            <a:pPr algn="l" defTabSz="914400">
              <a:defRPr sz="2600"/>
            </a:pPr>
            <a:r>
              <a:t>扫描间隔为</a:t>
            </a:r>
            <a:r>
              <a:t>632.8/8nm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文本框 5"/>
          <p:cNvSpPr txBox="1"/>
          <p:nvPr/>
        </p:nvSpPr>
        <p:spPr>
          <a:xfrm>
            <a:off x="260670" y="351308"/>
            <a:ext cx="8423301" cy="1989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914400">
              <a:defRPr sz="2600"/>
            </a:pPr>
            <a:r>
              <a:t>幅值</a:t>
            </a:r>
            <a:r>
              <a:t>相同</a:t>
            </a:r>
          </a:p>
          <a:p>
            <a:pPr algn="l" defTabSz="914400">
              <a:defRPr sz="2600"/>
            </a:pPr>
            <a:r>
              <a:t>中心波长为</a:t>
            </a:r>
            <a:r>
              <a:t>532nm</a:t>
            </a:r>
          </a:p>
          <a:p>
            <a:pPr algn="l" defTabSz="914400">
              <a:defRPr sz="2600"/>
            </a:pPr>
            <a:r>
              <a:t>扫描长度为2</a:t>
            </a:r>
            <a:r>
              <a:t>m</a:t>
            </a:r>
          </a:p>
          <a:p>
            <a:pPr algn="l" defTabSz="914400">
              <a:defRPr sz="2600"/>
            </a:pPr>
            <a:r>
              <a:t>扫描间隔为</a:t>
            </a:r>
            <a:r>
              <a:t>632.8/8nm</a:t>
            </a:r>
          </a:p>
        </p:txBody>
      </p:sp>
      <p:pic>
        <p:nvPicPr>
          <p:cNvPr id="393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22576" y="2613236"/>
            <a:ext cx="15087601" cy="7363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文本框 5"/>
          <p:cNvSpPr txBox="1"/>
          <p:nvPr/>
        </p:nvSpPr>
        <p:spPr>
          <a:xfrm>
            <a:off x="260670" y="351308"/>
            <a:ext cx="8423301" cy="1989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914400">
              <a:defRPr sz="2600"/>
            </a:pPr>
            <a:r>
              <a:t>幅值</a:t>
            </a:r>
            <a:r>
              <a:t>不相同</a:t>
            </a:r>
          </a:p>
          <a:p>
            <a:pPr algn="l" defTabSz="914400">
              <a:defRPr sz="2600"/>
            </a:pPr>
            <a:r>
              <a:t>中心波长为</a:t>
            </a:r>
            <a:r>
              <a:t>532nm</a:t>
            </a:r>
          </a:p>
          <a:p>
            <a:pPr algn="l" defTabSz="914400">
              <a:defRPr sz="2600"/>
            </a:pPr>
            <a:r>
              <a:t>扫描长度为2</a:t>
            </a:r>
            <a:r>
              <a:t>m</a:t>
            </a:r>
          </a:p>
          <a:p>
            <a:pPr algn="l" defTabSz="914400">
              <a:defRPr sz="2600"/>
            </a:pPr>
            <a:r>
              <a:t>扫描间隔为</a:t>
            </a:r>
            <a:r>
              <a:t>632.8/8nm</a:t>
            </a:r>
          </a:p>
        </p:txBody>
      </p:sp>
      <p:pic>
        <p:nvPicPr>
          <p:cNvPr id="396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24085" y="2611234"/>
            <a:ext cx="15087601" cy="7363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文本框 5"/>
          <p:cNvSpPr txBox="1"/>
          <p:nvPr/>
        </p:nvSpPr>
        <p:spPr>
          <a:xfrm>
            <a:off x="260670" y="351308"/>
            <a:ext cx="8423301" cy="1989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914400">
              <a:defRPr sz="2600"/>
            </a:pPr>
            <a:r>
              <a:t>幅值</a:t>
            </a:r>
            <a:r>
              <a:t>相同</a:t>
            </a:r>
          </a:p>
          <a:p>
            <a:pPr algn="l" defTabSz="914400">
              <a:defRPr sz="2600"/>
            </a:pPr>
            <a:r>
              <a:t>中心波长为</a:t>
            </a:r>
            <a:r>
              <a:t>532nm</a:t>
            </a:r>
          </a:p>
          <a:p>
            <a:pPr algn="l" defTabSz="914400">
              <a:defRPr sz="2600"/>
            </a:pPr>
            <a:r>
              <a:t>扫描长度为2</a:t>
            </a:r>
            <a:r>
              <a:t>m</a:t>
            </a:r>
          </a:p>
          <a:p>
            <a:pPr algn="l" defTabSz="914400">
              <a:defRPr sz="2600"/>
            </a:pPr>
            <a:r>
              <a:t>扫描间隔为</a:t>
            </a:r>
            <a:r>
              <a:t>632.8/4nm</a:t>
            </a:r>
          </a:p>
        </p:txBody>
      </p:sp>
      <p:pic>
        <p:nvPicPr>
          <p:cNvPr id="399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19200" y="2611438"/>
            <a:ext cx="15087597" cy="7363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文本框 5"/>
          <p:cNvSpPr txBox="1"/>
          <p:nvPr/>
        </p:nvSpPr>
        <p:spPr>
          <a:xfrm>
            <a:off x="260670" y="351308"/>
            <a:ext cx="8423301" cy="1989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914400">
              <a:defRPr sz="2600"/>
            </a:pPr>
            <a:r>
              <a:t>幅值</a:t>
            </a:r>
            <a:r>
              <a:t>不相同</a:t>
            </a:r>
          </a:p>
          <a:p>
            <a:pPr algn="l" defTabSz="914400">
              <a:defRPr sz="2600"/>
            </a:pPr>
            <a:r>
              <a:t>中心波长为</a:t>
            </a:r>
            <a:r>
              <a:t>532nm</a:t>
            </a:r>
          </a:p>
          <a:p>
            <a:pPr algn="l" defTabSz="914400">
              <a:defRPr sz="2600"/>
            </a:pPr>
            <a:r>
              <a:t>扫描长度为2</a:t>
            </a:r>
            <a:r>
              <a:t>m</a:t>
            </a:r>
          </a:p>
          <a:p>
            <a:pPr algn="l" defTabSz="914400">
              <a:defRPr sz="2600"/>
            </a:pPr>
            <a:r>
              <a:t>扫描间隔为</a:t>
            </a:r>
            <a:r>
              <a:t>632.8/4nm</a:t>
            </a:r>
          </a:p>
        </p:txBody>
      </p:sp>
      <p:pic>
        <p:nvPicPr>
          <p:cNvPr id="402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25444" y="2613358"/>
            <a:ext cx="15087600" cy="7363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文本框 5"/>
          <p:cNvSpPr txBox="1"/>
          <p:nvPr/>
        </p:nvSpPr>
        <p:spPr>
          <a:xfrm>
            <a:off x="260670" y="351308"/>
            <a:ext cx="8423301" cy="1989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914400">
              <a:defRPr sz="2600"/>
            </a:pPr>
            <a:r>
              <a:t>幅值</a:t>
            </a:r>
            <a:r>
              <a:t>相同</a:t>
            </a:r>
          </a:p>
          <a:p>
            <a:pPr algn="l" defTabSz="914400">
              <a:defRPr sz="2600"/>
            </a:pPr>
            <a:r>
              <a:t>中心波长为6</a:t>
            </a:r>
            <a:r>
              <a:t>32.8nm</a:t>
            </a:r>
          </a:p>
          <a:p>
            <a:pPr algn="l" defTabSz="914400">
              <a:defRPr sz="2600"/>
            </a:pPr>
            <a:r>
              <a:t>扫描长度为2</a:t>
            </a:r>
            <a:r>
              <a:t>m</a:t>
            </a:r>
          </a:p>
          <a:p>
            <a:pPr algn="l" defTabSz="914400">
              <a:defRPr sz="2600"/>
            </a:pPr>
            <a:r>
              <a:t>扫描间隔为</a:t>
            </a:r>
            <a:r>
              <a:t>632.8/8nm</a:t>
            </a:r>
          </a:p>
        </p:txBody>
      </p:sp>
      <p:pic>
        <p:nvPicPr>
          <p:cNvPr id="405" name="图片 3" descr="图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16403" y="2616857"/>
            <a:ext cx="15087598" cy="7363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"/>
          <p:cNvGrpSpPr/>
          <p:nvPr/>
        </p:nvGrpSpPr>
        <p:grpSpPr>
          <a:xfrm>
            <a:off x="697183" y="796392"/>
            <a:ext cx="6758037" cy="863472"/>
            <a:chOff x="0" y="0"/>
            <a:chExt cx="6758035" cy="863471"/>
          </a:xfrm>
        </p:grpSpPr>
        <p:sp>
          <p:nvSpPr>
            <p:cNvPr id="185" name="实验结果"/>
            <p:cNvSpPr txBox="1"/>
            <p:nvPr/>
          </p:nvSpPr>
          <p:spPr>
            <a:xfrm>
              <a:off x="954135" y="126935"/>
              <a:ext cx="5803901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584200">
                <a:lnSpc>
                  <a:spcPct val="120000"/>
                </a:lnSpc>
                <a:defRPr b="1" sz="2800"/>
              </a:pPr>
              <a:r>
                <a:t>仿真两不同频率正弦波的差拍波形</a:t>
              </a:r>
              <a:r>
                <a:rPr b="0">
                  <a:latin typeface="宋体"/>
                  <a:ea typeface="宋体"/>
                  <a:cs typeface="宋体"/>
                  <a:sym typeface="宋体"/>
                </a:rPr>
                <a:t>。</a:t>
              </a:r>
            </a:p>
          </p:txBody>
        </p:sp>
        <p:grpSp>
          <p:nvGrpSpPr>
            <p:cNvPr id="188" name="Group"/>
            <p:cNvGrpSpPr/>
            <p:nvPr/>
          </p:nvGrpSpPr>
          <p:grpSpPr>
            <a:xfrm>
              <a:off x="0" y="0"/>
              <a:ext cx="863472" cy="863472"/>
              <a:chOff x="0" y="0"/>
              <a:chExt cx="863471" cy="863471"/>
            </a:xfrm>
          </p:grpSpPr>
          <p:sp>
            <p:nvSpPr>
              <p:cNvPr id="186" name="Circle"/>
              <p:cNvSpPr/>
              <p:nvPr/>
            </p:nvSpPr>
            <p:spPr>
              <a:xfrm>
                <a:off x="0" y="0"/>
                <a:ext cx="863472" cy="863472"/>
              </a:xfrm>
              <a:prstGeom prst="ellipse">
                <a:avLst/>
              </a:prstGeom>
              <a:solidFill>
                <a:schemeClr val="accent1">
                  <a:hueOff val="117695"/>
                  <a:lumOff val="-113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9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87" name="01"/>
              <p:cNvSpPr txBox="1"/>
              <p:nvPr/>
            </p:nvSpPr>
            <p:spPr>
              <a:xfrm>
                <a:off x="126452" y="230304"/>
                <a:ext cx="610566" cy="4028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lnSpc>
                    <a:spcPct val="120000"/>
                  </a:lnSpc>
                  <a:defRPr sz="23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</p:grpSp>
      <p:grpSp>
        <p:nvGrpSpPr>
          <p:cNvPr id="194" name="Group"/>
          <p:cNvGrpSpPr/>
          <p:nvPr/>
        </p:nvGrpSpPr>
        <p:grpSpPr>
          <a:xfrm>
            <a:off x="2522048" y="3634176"/>
            <a:ext cx="2760330" cy="2485248"/>
            <a:chOff x="0" y="0"/>
            <a:chExt cx="2760329" cy="2485246"/>
          </a:xfrm>
        </p:grpSpPr>
        <p:grpSp>
          <p:nvGrpSpPr>
            <p:cNvPr id="192" name="Group"/>
            <p:cNvGrpSpPr/>
            <p:nvPr/>
          </p:nvGrpSpPr>
          <p:grpSpPr>
            <a:xfrm>
              <a:off x="472848" y="0"/>
              <a:ext cx="1814634" cy="1814633"/>
              <a:chOff x="0" y="0"/>
              <a:chExt cx="1814632" cy="1814632"/>
            </a:xfrm>
          </p:grpSpPr>
          <p:sp>
            <p:nvSpPr>
              <p:cNvPr id="190" name="Rounded Rectangle"/>
              <p:cNvSpPr/>
              <p:nvPr/>
            </p:nvSpPr>
            <p:spPr>
              <a:xfrm>
                <a:off x="0" y="0"/>
                <a:ext cx="1814633" cy="1814633"/>
              </a:xfrm>
              <a:prstGeom prst="roundRect">
                <a:avLst>
                  <a:gd name="adj" fmla="val 15000"/>
                </a:avLst>
              </a:prstGeom>
              <a:solidFill>
                <a:srgbClr val="1E4C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1" name="Function Graph"/>
              <p:cNvSpPr/>
              <p:nvPr/>
            </p:nvSpPr>
            <p:spPr>
              <a:xfrm>
                <a:off x="270221" y="274424"/>
                <a:ext cx="1274191" cy="12657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lnTo>
                      <a:pt x="0" y="21404"/>
                    </a:lnTo>
                    <a:cubicBezTo>
                      <a:pt x="0" y="21511"/>
                      <a:pt x="87" y="21600"/>
                      <a:pt x="193" y="21600"/>
                    </a:cubicBezTo>
                    <a:lnTo>
                      <a:pt x="21322" y="21600"/>
                    </a:lnTo>
                    <a:cubicBezTo>
                      <a:pt x="21428" y="21600"/>
                      <a:pt x="21514" y="21511"/>
                      <a:pt x="21514" y="21404"/>
                    </a:cubicBezTo>
                    <a:lnTo>
                      <a:pt x="21514" y="20822"/>
                    </a:lnTo>
                    <a:cubicBezTo>
                      <a:pt x="21514" y="20715"/>
                      <a:pt x="21428" y="20628"/>
                      <a:pt x="21322" y="20628"/>
                    </a:cubicBezTo>
                    <a:lnTo>
                      <a:pt x="1159" y="20628"/>
                    </a:lnTo>
                    <a:cubicBezTo>
                      <a:pt x="1052" y="20628"/>
                      <a:pt x="966" y="20539"/>
                      <a:pt x="966" y="20432"/>
                    </a:cubicBezTo>
                    <a:lnTo>
                      <a:pt x="966" y="194"/>
                    </a:lnTo>
                    <a:cubicBezTo>
                      <a:pt x="966" y="87"/>
                      <a:pt x="879" y="0"/>
                      <a:pt x="773" y="0"/>
                    </a:cubicBezTo>
                    <a:lnTo>
                      <a:pt x="193" y="0"/>
                    </a:lnTo>
                    <a:close/>
                    <a:moveTo>
                      <a:pt x="4579" y="3635"/>
                    </a:moveTo>
                    <a:cubicBezTo>
                      <a:pt x="4069" y="3635"/>
                      <a:pt x="3973" y="4313"/>
                      <a:pt x="3893" y="5269"/>
                    </a:cubicBezTo>
                    <a:cubicBezTo>
                      <a:pt x="3826" y="6066"/>
                      <a:pt x="3789" y="7155"/>
                      <a:pt x="3747" y="8309"/>
                    </a:cubicBezTo>
                    <a:cubicBezTo>
                      <a:pt x="3722" y="9023"/>
                      <a:pt x="3694" y="9757"/>
                      <a:pt x="3660" y="10474"/>
                    </a:cubicBezTo>
                    <a:lnTo>
                      <a:pt x="1430" y="10474"/>
                    </a:lnTo>
                    <a:lnTo>
                      <a:pt x="1430" y="11230"/>
                    </a:lnTo>
                    <a:lnTo>
                      <a:pt x="4374" y="11230"/>
                    </a:lnTo>
                    <a:lnTo>
                      <a:pt x="4393" y="10873"/>
                    </a:lnTo>
                    <a:cubicBezTo>
                      <a:pt x="4437" y="10037"/>
                      <a:pt x="4467" y="9172"/>
                      <a:pt x="4497" y="8336"/>
                    </a:cubicBezTo>
                    <a:cubicBezTo>
                      <a:pt x="4526" y="7507"/>
                      <a:pt x="4560" y="6578"/>
                      <a:pt x="4607" y="5814"/>
                    </a:cubicBezTo>
                    <a:cubicBezTo>
                      <a:pt x="4621" y="5979"/>
                      <a:pt x="4635" y="6160"/>
                      <a:pt x="4648" y="6361"/>
                    </a:cubicBezTo>
                    <a:cubicBezTo>
                      <a:pt x="4720" y="7486"/>
                      <a:pt x="4764" y="8893"/>
                      <a:pt x="4805" y="10253"/>
                    </a:cubicBezTo>
                    <a:cubicBezTo>
                      <a:pt x="4814" y="10545"/>
                      <a:pt x="4823" y="10836"/>
                      <a:pt x="4832" y="11121"/>
                    </a:cubicBezTo>
                    <a:lnTo>
                      <a:pt x="4839" y="11340"/>
                    </a:lnTo>
                    <a:cubicBezTo>
                      <a:pt x="4882" y="12712"/>
                      <a:pt x="4923" y="14008"/>
                      <a:pt x="5011" y="14987"/>
                    </a:cubicBezTo>
                    <a:cubicBezTo>
                      <a:pt x="5108" y="16050"/>
                      <a:pt x="5236" y="16930"/>
                      <a:pt x="5835" y="16930"/>
                    </a:cubicBezTo>
                    <a:cubicBezTo>
                      <a:pt x="6373" y="16930"/>
                      <a:pt x="6497" y="16190"/>
                      <a:pt x="6594" y="15296"/>
                    </a:cubicBezTo>
                    <a:cubicBezTo>
                      <a:pt x="6678" y="14518"/>
                      <a:pt x="6726" y="13520"/>
                      <a:pt x="6772" y="12555"/>
                    </a:cubicBezTo>
                    <a:cubicBezTo>
                      <a:pt x="6796" y="12043"/>
                      <a:pt x="6820" y="11560"/>
                      <a:pt x="6847" y="11132"/>
                    </a:cubicBezTo>
                    <a:cubicBezTo>
                      <a:pt x="6861" y="10921"/>
                      <a:pt x="6874" y="10707"/>
                      <a:pt x="6888" y="10495"/>
                    </a:cubicBezTo>
                    <a:cubicBezTo>
                      <a:pt x="6933" y="9765"/>
                      <a:pt x="6992" y="8813"/>
                      <a:pt x="7072" y="8108"/>
                    </a:cubicBezTo>
                    <a:cubicBezTo>
                      <a:pt x="7130" y="8632"/>
                      <a:pt x="7171" y="9283"/>
                      <a:pt x="7206" y="9828"/>
                    </a:cubicBezTo>
                    <a:cubicBezTo>
                      <a:pt x="7234" y="10257"/>
                      <a:pt x="7265" y="10701"/>
                      <a:pt x="7300" y="11138"/>
                    </a:cubicBezTo>
                    <a:cubicBezTo>
                      <a:pt x="7355" y="11811"/>
                      <a:pt x="7430" y="12670"/>
                      <a:pt x="7538" y="13325"/>
                    </a:cubicBezTo>
                    <a:cubicBezTo>
                      <a:pt x="7649" y="13995"/>
                      <a:pt x="7799" y="14650"/>
                      <a:pt x="8291" y="14650"/>
                    </a:cubicBezTo>
                    <a:cubicBezTo>
                      <a:pt x="8807" y="14650"/>
                      <a:pt x="8920" y="13936"/>
                      <a:pt x="8993" y="13463"/>
                    </a:cubicBezTo>
                    <a:cubicBezTo>
                      <a:pt x="9075" y="12940"/>
                      <a:pt x="9130" y="12285"/>
                      <a:pt x="9183" y="11651"/>
                    </a:cubicBezTo>
                    <a:cubicBezTo>
                      <a:pt x="9198" y="11475"/>
                      <a:pt x="9212" y="11303"/>
                      <a:pt x="9226" y="11141"/>
                    </a:cubicBezTo>
                    <a:cubicBezTo>
                      <a:pt x="9311" y="10194"/>
                      <a:pt x="9403" y="9541"/>
                      <a:pt x="9501" y="9185"/>
                    </a:cubicBezTo>
                    <a:cubicBezTo>
                      <a:pt x="9633" y="9696"/>
                      <a:pt x="9726" y="10669"/>
                      <a:pt x="9771" y="11144"/>
                    </a:cubicBezTo>
                    <a:cubicBezTo>
                      <a:pt x="9831" y="11767"/>
                      <a:pt x="9905" y="12254"/>
                      <a:pt x="9993" y="12594"/>
                    </a:cubicBezTo>
                    <a:cubicBezTo>
                      <a:pt x="10054" y="12832"/>
                      <a:pt x="10198" y="13391"/>
                      <a:pt x="10653" y="13391"/>
                    </a:cubicBezTo>
                    <a:cubicBezTo>
                      <a:pt x="11032" y="13391"/>
                      <a:pt x="11217" y="12975"/>
                      <a:pt x="11349" y="12567"/>
                    </a:cubicBezTo>
                    <a:cubicBezTo>
                      <a:pt x="11467" y="12203"/>
                      <a:pt x="11579" y="11704"/>
                      <a:pt x="11661" y="11165"/>
                    </a:cubicBezTo>
                    <a:cubicBezTo>
                      <a:pt x="11745" y="10615"/>
                      <a:pt x="11876" y="10261"/>
                      <a:pt x="11971" y="10086"/>
                    </a:cubicBezTo>
                    <a:cubicBezTo>
                      <a:pt x="12053" y="10269"/>
                      <a:pt x="12153" y="10639"/>
                      <a:pt x="12271" y="11188"/>
                    </a:cubicBezTo>
                    <a:cubicBezTo>
                      <a:pt x="12485" y="12183"/>
                      <a:pt x="12763" y="12626"/>
                      <a:pt x="13173" y="12626"/>
                    </a:cubicBezTo>
                    <a:cubicBezTo>
                      <a:pt x="13612" y="12626"/>
                      <a:pt x="13946" y="12143"/>
                      <a:pt x="14166" y="11193"/>
                    </a:cubicBezTo>
                    <a:cubicBezTo>
                      <a:pt x="14230" y="10915"/>
                      <a:pt x="14317" y="10721"/>
                      <a:pt x="14384" y="10609"/>
                    </a:cubicBezTo>
                    <a:cubicBezTo>
                      <a:pt x="14442" y="10712"/>
                      <a:pt x="14507" y="10855"/>
                      <a:pt x="14553" y="10955"/>
                    </a:cubicBezTo>
                    <a:cubicBezTo>
                      <a:pt x="14603" y="11064"/>
                      <a:pt x="14655" y="11175"/>
                      <a:pt x="14711" y="11283"/>
                    </a:cubicBezTo>
                    <a:cubicBezTo>
                      <a:pt x="14963" y="11766"/>
                      <a:pt x="15162" y="12149"/>
                      <a:pt x="15638" y="12149"/>
                    </a:cubicBezTo>
                    <a:cubicBezTo>
                      <a:pt x="16094" y="12149"/>
                      <a:pt x="16314" y="11747"/>
                      <a:pt x="16475" y="11453"/>
                    </a:cubicBezTo>
                    <a:cubicBezTo>
                      <a:pt x="16502" y="11402"/>
                      <a:pt x="16532" y="11350"/>
                      <a:pt x="16562" y="11300"/>
                    </a:cubicBezTo>
                    <a:cubicBezTo>
                      <a:pt x="16588" y="11255"/>
                      <a:pt x="16611" y="11213"/>
                      <a:pt x="16634" y="11173"/>
                    </a:cubicBezTo>
                    <a:cubicBezTo>
                      <a:pt x="16703" y="11053"/>
                      <a:pt x="16782" y="10918"/>
                      <a:pt x="16828" y="10864"/>
                    </a:cubicBezTo>
                    <a:cubicBezTo>
                      <a:pt x="16903" y="10914"/>
                      <a:pt x="17032" y="11105"/>
                      <a:pt x="17112" y="11224"/>
                    </a:cubicBezTo>
                    <a:lnTo>
                      <a:pt x="17155" y="11291"/>
                    </a:lnTo>
                    <a:cubicBezTo>
                      <a:pt x="17177" y="11324"/>
                      <a:pt x="17200" y="11356"/>
                      <a:pt x="17222" y="11389"/>
                    </a:cubicBezTo>
                    <a:cubicBezTo>
                      <a:pt x="17416" y="11682"/>
                      <a:pt x="17656" y="12047"/>
                      <a:pt x="18076" y="12047"/>
                    </a:cubicBezTo>
                    <a:cubicBezTo>
                      <a:pt x="18508" y="12047"/>
                      <a:pt x="18724" y="11727"/>
                      <a:pt x="18882" y="11494"/>
                    </a:cubicBezTo>
                    <a:cubicBezTo>
                      <a:pt x="18919" y="11439"/>
                      <a:pt x="18953" y="11387"/>
                      <a:pt x="18989" y="11340"/>
                    </a:cubicBezTo>
                    <a:cubicBezTo>
                      <a:pt x="19096" y="11202"/>
                      <a:pt x="19183" y="11125"/>
                      <a:pt x="19231" y="11090"/>
                    </a:cubicBezTo>
                    <a:cubicBezTo>
                      <a:pt x="19285" y="11117"/>
                      <a:pt x="19403" y="11188"/>
                      <a:pt x="19622" y="11387"/>
                    </a:cubicBezTo>
                    <a:cubicBezTo>
                      <a:pt x="19919" y="11658"/>
                      <a:pt x="20277" y="11689"/>
                      <a:pt x="20520" y="11689"/>
                    </a:cubicBezTo>
                    <a:cubicBezTo>
                      <a:pt x="20701" y="11689"/>
                      <a:pt x="20939" y="11612"/>
                      <a:pt x="21281" y="11494"/>
                    </a:cubicBezTo>
                    <a:cubicBezTo>
                      <a:pt x="21406" y="11451"/>
                      <a:pt x="21535" y="11406"/>
                      <a:pt x="21600" y="11391"/>
                    </a:cubicBezTo>
                    <a:lnTo>
                      <a:pt x="21429" y="10655"/>
                    </a:lnTo>
                    <a:cubicBezTo>
                      <a:pt x="21326" y="10679"/>
                      <a:pt x="21192" y="10724"/>
                      <a:pt x="21037" y="10778"/>
                    </a:cubicBezTo>
                    <a:cubicBezTo>
                      <a:pt x="20885" y="10831"/>
                      <a:pt x="20601" y="10929"/>
                      <a:pt x="20520" y="10933"/>
                    </a:cubicBezTo>
                    <a:cubicBezTo>
                      <a:pt x="20323" y="10933"/>
                      <a:pt x="20208" y="10903"/>
                      <a:pt x="20125" y="10827"/>
                    </a:cubicBezTo>
                    <a:cubicBezTo>
                      <a:pt x="19729" y="10468"/>
                      <a:pt x="19465" y="10321"/>
                      <a:pt x="19209" y="10321"/>
                    </a:cubicBezTo>
                    <a:cubicBezTo>
                      <a:pt x="18891" y="10321"/>
                      <a:pt x="18593" y="10623"/>
                      <a:pt x="18398" y="10876"/>
                    </a:cubicBezTo>
                    <a:cubicBezTo>
                      <a:pt x="18347" y="10942"/>
                      <a:pt x="18300" y="11009"/>
                      <a:pt x="18260" y="11068"/>
                    </a:cubicBezTo>
                    <a:cubicBezTo>
                      <a:pt x="18214" y="11137"/>
                      <a:pt x="18131" y="11262"/>
                      <a:pt x="18089" y="11288"/>
                    </a:cubicBezTo>
                    <a:cubicBezTo>
                      <a:pt x="18025" y="11240"/>
                      <a:pt x="17915" y="11074"/>
                      <a:pt x="17848" y="10972"/>
                    </a:cubicBezTo>
                    <a:cubicBezTo>
                      <a:pt x="17824" y="10936"/>
                      <a:pt x="17800" y="10899"/>
                      <a:pt x="17776" y="10864"/>
                    </a:cubicBezTo>
                    <a:lnTo>
                      <a:pt x="17734" y="10800"/>
                    </a:lnTo>
                    <a:cubicBezTo>
                      <a:pt x="17524" y="10488"/>
                      <a:pt x="17262" y="10100"/>
                      <a:pt x="16820" y="10100"/>
                    </a:cubicBezTo>
                    <a:cubicBezTo>
                      <a:pt x="16386" y="10100"/>
                      <a:pt x="16200" y="10421"/>
                      <a:pt x="15985" y="10793"/>
                    </a:cubicBezTo>
                    <a:cubicBezTo>
                      <a:pt x="15963" y="10832"/>
                      <a:pt x="15940" y="10873"/>
                      <a:pt x="15915" y="10916"/>
                    </a:cubicBezTo>
                    <a:cubicBezTo>
                      <a:pt x="15881" y="10974"/>
                      <a:pt x="15849" y="11031"/>
                      <a:pt x="15817" y="11089"/>
                    </a:cubicBezTo>
                    <a:cubicBezTo>
                      <a:pt x="15768" y="11179"/>
                      <a:pt x="15689" y="11322"/>
                      <a:pt x="15636" y="11379"/>
                    </a:cubicBezTo>
                    <a:cubicBezTo>
                      <a:pt x="15569" y="11303"/>
                      <a:pt x="15455" y="11083"/>
                      <a:pt x="15376" y="10932"/>
                    </a:cubicBezTo>
                    <a:cubicBezTo>
                      <a:pt x="15329" y="10841"/>
                      <a:pt x="15281" y="10738"/>
                      <a:pt x="15236" y="10638"/>
                    </a:cubicBezTo>
                    <a:cubicBezTo>
                      <a:pt x="15037" y="10207"/>
                      <a:pt x="14832" y="9760"/>
                      <a:pt x="14392" y="9760"/>
                    </a:cubicBezTo>
                    <a:cubicBezTo>
                      <a:pt x="14192" y="9760"/>
                      <a:pt x="13698" y="9883"/>
                      <a:pt x="13435" y="11021"/>
                    </a:cubicBezTo>
                    <a:cubicBezTo>
                      <a:pt x="13357" y="11357"/>
                      <a:pt x="13273" y="11579"/>
                      <a:pt x="13205" y="11715"/>
                    </a:cubicBezTo>
                    <a:cubicBezTo>
                      <a:pt x="13148" y="11575"/>
                      <a:pt x="13076" y="11355"/>
                      <a:pt x="13006" y="11028"/>
                    </a:cubicBezTo>
                    <a:cubicBezTo>
                      <a:pt x="12807" y="10105"/>
                      <a:pt x="12620" y="9232"/>
                      <a:pt x="11964" y="9232"/>
                    </a:cubicBezTo>
                    <a:cubicBezTo>
                      <a:pt x="11677" y="9232"/>
                      <a:pt x="11160" y="9468"/>
                      <a:pt x="10918" y="11050"/>
                    </a:cubicBezTo>
                    <a:cubicBezTo>
                      <a:pt x="10841" y="11554"/>
                      <a:pt x="10754" y="11935"/>
                      <a:pt x="10675" y="12204"/>
                    </a:cubicBezTo>
                    <a:cubicBezTo>
                      <a:pt x="10626" y="11959"/>
                      <a:pt x="10570" y="11599"/>
                      <a:pt x="10519" y="11072"/>
                    </a:cubicBezTo>
                    <a:cubicBezTo>
                      <a:pt x="10347" y="9278"/>
                      <a:pt x="10207" y="8177"/>
                      <a:pt x="9518" y="8177"/>
                    </a:cubicBezTo>
                    <a:cubicBezTo>
                      <a:pt x="8791" y="8177"/>
                      <a:pt x="8635" y="9324"/>
                      <a:pt x="8479" y="11073"/>
                    </a:cubicBezTo>
                    <a:cubicBezTo>
                      <a:pt x="8464" y="11237"/>
                      <a:pt x="8450" y="11410"/>
                      <a:pt x="8435" y="11586"/>
                    </a:cubicBezTo>
                    <a:cubicBezTo>
                      <a:pt x="8399" y="12017"/>
                      <a:pt x="8343" y="12660"/>
                      <a:pt x="8274" y="13176"/>
                    </a:cubicBezTo>
                    <a:cubicBezTo>
                      <a:pt x="8205" y="12735"/>
                      <a:pt x="8129" y="12070"/>
                      <a:pt x="8048" y="11077"/>
                    </a:cubicBezTo>
                    <a:cubicBezTo>
                      <a:pt x="8013" y="10647"/>
                      <a:pt x="7985" y="10205"/>
                      <a:pt x="7957" y="9779"/>
                    </a:cubicBezTo>
                    <a:cubicBezTo>
                      <a:pt x="7906" y="8996"/>
                      <a:pt x="7857" y="8257"/>
                      <a:pt x="7778" y="7708"/>
                    </a:cubicBezTo>
                    <a:cubicBezTo>
                      <a:pt x="7718" y="7289"/>
                      <a:pt x="7605" y="6511"/>
                      <a:pt x="7054" y="6511"/>
                    </a:cubicBezTo>
                    <a:cubicBezTo>
                      <a:pt x="6549" y="6511"/>
                      <a:pt x="6428" y="7160"/>
                      <a:pt x="6333" y="7946"/>
                    </a:cubicBezTo>
                    <a:cubicBezTo>
                      <a:pt x="6250" y="8624"/>
                      <a:pt x="6196" y="9510"/>
                      <a:pt x="6138" y="10447"/>
                    </a:cubicBezTo>
                    <a:cubicBezTo>
                      <a:pt x="6125" y="10659"/>
                      <a:pt x="6111" y="10872"/>
                      <a:pt x="6098" y="11084"/>
                    </a:cubicBezTo>
                    <a:cubicBezTo>
                      <a:pt x="6070" y="11517"/>
                      <a:pt x="6047" y="12003"/>
                      <a:pt x="6022" y="12518"/>
                    </a:cubicBezTo>
                    <a:cubicBezTo>
                      <a:pt x="5981" y="13382"/>
                      <a:pt x="5921" y="14640"/>
                      <a:pt x="5820" y="15463"/>
                    </a:cubicBezTo>
                    <a:cubicBezTo>
                      <a:pt x="5790" y="15243"/>
                      <a:pt x="5761" y="14961"/>
                      <a:pt x="5734" y="14601"/>
                    </a:cubicBezTo>
                    <a:cubicBezTo>
                      <a:pt x="5665" y="13683"/>
                      <a:pt x="5629" y="12532"/>
                      <a:pt x="5590" y="11315"/>
                    </a:cubicBezTo>
                    <a:lnTo>
                      <a:pt x="5581" y="11095"/>
                    </a:lnTo>
                    <a:cubicBezTo>
                      <a:pt x="5572" y="10811"/>
                      <a:pt x="5564" y="10521"/>
                      <a:pt x="5555" y="10230"/>
                    </a:cubicBezTo>
                    <a:cubicBezTo>
                      <a:pt x="5509" y="8720"/>
                      <a:pt x="5461" y="7158"/>
                      <a:pt x="5374" y="5970"/>
                    </a:cubicBezTo>
                    <a:cubicBezTo>
                      <a:pt x="5325" y="5317"/>
                      <a:pt x="5270" y="4832"/>
                      <a:pt x="5203" y="4489"/>
                    </a:cubicBezTo>
                    <a:cubicBezTo>
                      <a:pt x="5148" y="4212"/>
                      <a:pt x="5034" y="3635"/>
                      <a:pt x="4579" y="36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193" name="Text"/>
            <p:cNvSpPr txBox="1"/>
            <p:nvPr/>
          </p:nvSpPr>
          <p:spPr>
            <a:xfrm>
              <a:off x="-1" y="1917013"/>
              <a:ext cx="2760331" cy="568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/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b>
                      <m:e>
                        <m:r>
                          <a:rPr xmlns:a="http://schemas.openxmlformats.org/drawingml/2006/main" sz="29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29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500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m:oMathPara>
              </a14:m>
            </a:p>
          </p:txBody>
        </p:sp>
      </p:grpSp>
      <p:grpSp>
        <p:nvGrpSpPr>
          <p:cNvPr id="199" name="Group"/>
          <p:cNvGrpSpPr/>
          <p:nvPr/>
        </p:nvGrpSpPr>
        <p:grpSpPr>
          <a:xfrm>
            <a:off x="7715154" y="3634176"/>
            <a:ext cx="2767598" cy="2485248"/>
            <a:chOff x="0" y="0"/>
            <a:chExt cx="2767596" cy="2485246"/>
          </a:xfrm>
        </p:grpSpPr>
        <p:grpSp>
          <p:nvGrpSpPr>
            <p:cNvPr id="197" name="Group"/>
            <p:cNvGrpSpPr/>
            <p:nvPr/>
          </p:nvGrpSpPr>
          <p:grpSpPr>
            <a:xfrm>
              <a:off x="476482" y="0"/>
              <a:ext cx="1814633" cy="1814633"/>
              <a:chOff x="0" y="0"/>
              <a:chExt cx="1814632" cy="1814632"/>
            </a:xfrm>
          </p:grpSpPr>
          <p:sp>
            <p:nvSpPr>
              <p:cNvPr id="195" name="Rounded Rectangle"/>
              <p:cNvSpPr/>
              <p:nvPr/>
            </p:nvSpPr>
            <p:spPr>
              <a:xfrm>
                <a:off x="0" y="0"/>
                <a:ext cx="1814633" cy="1814633"/>
              </a:xfrm>
              <a:prstGeom prst="roundRect">
                <a:avLst>
                  <a:gd name="adj" fmla="val 15000"/>
                </a:avLst>
              </a:prstGeom>
              <a:solidFill>
                <a:schemeClr val="accent2">
                  <a:hueOff val="63096"/>
                  <a:satOff val="2685"/>
                  <a:lumOff val="-934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196" name="Function Graph"/>
              <p:cNvSpPr/>
              <p:nvPr/>
            </p:nvSpPr>
            <p:spPr>
              <a:xfrm>
                <a:off x="270221" y="274424"/>
                <a:ext cx="1274191" cy="12657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lnTo>
                      <a:pt x="0" y="21404"/>
                    </a:lnTo>
                    <a:cubicBezTo>
                      <a:pt x="0" y="21511"/>
                      <a:pt x="87" y="21600"/>
                      <a:pt x="193" y="21600"/>
                    </a:cubicBezTo>
                    <a:lnTo>
                      <a:pt x="21322" y="21600"/>
                    </a:lnTo>
                    <a:cubicBezTo>
                      <a:pt x="21428" y="21600"/>
                      <a:pt x="21514" y="21511"/>
                      <a:pt x="21514" y="21404"/>
                    </a:cubicBezTo>
                    <a:lnTo>
                      <a:pt x="21514" y="20822"/>
                    </a:lnTo>
                    <a:cubicBezTo>
                      <a:pt x="21514" y="20715"/>
                      <a:pt x="21428" y="20628"/>
                      <a:pt x="21322" y="20628"/>
                    </a:cubicBezTo>
                    <a:lnTo>
                      <a:pt x="1159" y="20628"/>
                    </a:lnTo>
                    <a:cubicBezTo>
                      <a:pt x="1052" y="20628"/>
                      <a:pt x="966" y="20539"/>
                      <a:pt x="966" y="20432"/>
                    </a:cubicBezTo>
                    <a:lnTo>
                      <a:pt x="966" y="194"/>
                    </a:lnTo>
                    <a:cubicBezTo>
                      <a:pt x="966" y="87"/>
                      <a:pt x="879" y="0"/>
                      <a:pt x="773" y="0"/>
                    </a:cubicBezTo>
                    <a:lnTo>
                      <a:pt x="193" y="0"/>
                    </a:lnTo>
                    <a:close/>
                    <a:moveTo>
                      <a:pt x="4579" y="3635"/>
                    </a:moveTo>
                    <a:cubicBezTo>
                      <a:pt x="4069" y="3635"/>
                      <a:pt x="3973" y="4313"/>
                      <a:pt x="3893" y="5269"/>
                    </a:cubicBezTo>
                    <a:cubicBezTo>
                      <a:pt x="3826" y="6066"/>
                      <a:pt x="3789" y="7155"/>
                      <a:pt x="3747" y="8309"/>
                    </a:cubicBezTo>
                    <a:cubicBezTo>
                      <a:pt x="3722" y="9023"/>
                      <a:pt x="3694" y="9757"/>
                      <a:pt x="3660" y="10474"/>
                    </a:cubicBezTo>
                    <a:lnTo>
                      <a:pt x="1430" y="10474"/>
                    </a:lnTo>
                    <a:lnTo>
                      <a:pt x="1430" y="11230"/>
                    </a:lnTo>
                    <a:lnTo>
                      <a:pt x="4374" y="11230"/>
                    </a:lnTo>
                    <a:lnTo>
                      <a:pt x="4393" y="10873"/>
                    </a:lnTo>
                    <a:cubicBezTo>
                      <a:pt x="4437" y="10037"/>
                      <a:pt x="4467" y="9172"/>
                      <a:pt x="4497" y="8336"/>
                    </a:cubicBezTo>
                    <a:cubicBezTo>
                      <a:pt x="4526" y="7507"/>
                      <a:pt x="4560" y="6578"/>
                      <a:pt x="4607" y="5814"/>
                    </a:cubicBezTo>
                    <a:cubicBezTo>
                      <a:pt x="4621" y="5979"/>
                      <a:pt x="4635" y="6160"/>
                      <a:pt x="4648" y="6361"/>
                    </a:cubicBezTo>
                    <a:cubicBezTo>
                      <a:pt x="4720" y="7486"/>
                      <a:pt x="4764" y="8893"/>
                      <a:pt x="4805" y="10253"/>
                    </a:cubicBezTo>
                    <a:cubicBezTo>
                      <a:pt x="4814" y="10545"/>
                      <a:pt x="4823" y="10836"/>
                      <a:pt x="4832" y="11121"/>
                    </a:cubicBezTo>
                    <a:lnTo>
                      <a:pt x="4839" y="11340"/>
                    </a:lnTo>
                    <a:cubicBezTo>
                      <a:pt x="4882" y="12712"/>
                      <a:pt x="4923" y="14008"/>
                      <a:pt x="5011" y="14987"/>
                    </a:cubicBezTo>
                    <a:cubicBezTo>
                      <a:pt x="5108" y="16050"/>
                      <a:pt x="5236" y="16930"/>
                      <a:pt x="5835" y="16930"/>
                    </a:cubicBezTo>
                    <a:cubicBezTo>
                      <a:pt x="6373" y="16930"/>
                      <a:pt x="6497" y="16190"/>
                      <a:pt x="6594" y="15296"/>
                    </a:cubicBezTo>
                    <a:cubicBezTo>
                      <a:pt x="6678" y="14518"/>
                      <a:pt x="6726" y="13520"/>
                      <a:pt x="6772" y="12555"/>
                    </a:cubicBezTo>
                    <a:cubicBezTo>
                      <a:pt x="6796" y="12043"/>
                      <a:pt x="6820" y="11560"/>
                      <a:pt x="6847" y="11132"/>
                    </a:cubicBezTo>
                    <a:cubicBezTo>
                      <a:pt x="6861" y="10921"/>
                      <a:pt x="6874" y="10707"/>
                      <a:pt x="6888" y="10495"/>
                    </a:cubicBezTo>
                    <a:cubicBezTo>
                      <a:pt x="6933" y="9765"/>
                      <a:pt x="6992" y="8813"/>
                      <a:pt x="7072" y="8108"/>
                    </a:cubicBezTo>
                    <a:cubicBezTo>
                      <a:pt x="7130" y="8632"/>
                      <a:pt x="7171" y="9283"/>
                      <a:pt x="7206" y="9828"/>
                    </a:cubicBezTo>
                    <a:cubicBezTo>
                      <a:pt x="7234" y="10257"/>
                      <a:pt x="7265" y="10701"/>
                      <a:pt x="7300" y="11138"/>
                    </a:cubicBezTo>
                    <a:cubicBezTo>
                      <a:pt x="7355" y="11811"/>
                      <a:pt x="7430" y="12670"/>
                      <a:pt x="7538" y="13325"/>
                    </a:cubicBezTo>
                    <a:cubicBezTo>
                      <a:pt x="7649" y="13995"/>
                      <a:pt x="7799" y="14650"/>
                      <a:pt x="8291" y="14650"/>
                    </a:cubicBezTo>
                    <a:cubicBezTo>
                      <a:pt x="8807" y="14650"/>
                      <a:pt x="8920" y="13936"/>
                      <a:pt x="8993" y="13463"/>
                    </a:cubicBezTo>
                    <a:cubicBezTo>
                      <a:pt x="9075" y="12940"/>
                      <a:pt x="9130" y="12285"/>
                      <a:pt x="9183" y="11651"/>
                    </a:cubicBezTo>
                    <a:cubicBezTo>
                      <a:pt x="9198" y="11475"/>
                      <a:pt x="9212" y="11303"/>
                      <a:pt x="9226" y="11141"/>
                    </a:cubicBezTo>
                    <a:cubicBezTo>
                      <a:pt x="9311" y="10194"/>
                      <a:pt x="9403" y="9541"/>
                      <a:pt x="9501" y="9185"/>
                    </a:cubicBezTo>
                    <a:cubicBezTo>
                      <a:pt x="9633" y="9696"/>
                      <a:pt x="9726" y="10669"/>
                      <a:pt x="9771" y="11144"/>
                    </a:cubicBezTo>
                    <a:cubicBezTo>
                      <a:pt x="9831" y="11767"/>
                      <a:pt x="9905" y="12254"/>
                      <a:pt x="9993" y="12594"/>
                    </a:cubicBezTo>
                    <a:cubicBezTo>
                      <a:pt x="10054" y="12832"/>
                      <a:pt x="10198" y="13391"/>
                      <a:pt x="10653" y="13391"/>
                    </a:cubicBezTo>
                    <a:cubicBezTo>
                      <a:pt x="11032" y="13391"/>
                      <a:pt x="11217" y="12975"/>
                      <a:pt x="11349" y="12567"/>
                    </a:cubicBezTo>
                    <a:cubicBezTo>
                      <a:pt x="11467" y="12203"/>
                      <a:pt x="11579" y="11704"/>
                      <a:pt x="11661" y="11165"/>
                    </a:cubicBezTo>
                    <a:cubicBezTo>
                      <a:pt x="11745" y="10615"/>
                      <a:pt x="11876" y="10261"/>
                      <a:pt x="11971" y="10086"/>
                    </a:cubicBezTo>
                    <a:cubicBezTo>
                      <a:pt x="12053" y="10269"/>
                      <a:pt x="12153" y="10639"/>
                      <a:pt x="12271" y="11188"/>
                    </a:cubicBezTo>
                    <a:cubicBezTo>
                      <a:pt x="12485" y="12183"/>
                      <a:pt x="12763" y="12626"/>
                      <a:pt x="13173" y="12626"/>
                    </a:cubicBezTo>
                    <a:cubicBezTo>
                      <a:pt x="13612" y="12626"/>
                      <a:pt x="13946" y="12143"/>
                      <a:pt x="14166" y="11193"/>
                    </a:cubicBezTo>
                    <a:cubicBezTo>
                      <a:pt x="14230" y="10915"/>
                      <a:pt x="14317" y="10721"/>
                      <a:pt x="14384" y="10609"/>
                    </a:cubicBezTo>
                    <a:cubicBezTo>
                      <a:pt x="14442" y="10712"/>
                      <a:pt x="14507" y="10855"/>
                      <a:pt x="14553" y="10955"/>
                    </a:cubicBezTo>
                    <a:cubicBezTo>
                      <a:pt x="14603" y="11064"/>
                      <a:pt x="14655" y="11175"/>
                      <a:pt x="14711" y="11283"/>
                    </a:cubicBezTo>
                    <a:cubicBezTo>
                      <a:pt x="14963" y="11766"/>
                      <a:pt x="15162" y="12149"/>
                      <a:pt x="15638" y="12149"/>
                    </a:cubicBezTo>
                    <a:cubicBezTo>
                      <a:pt x="16094" y="12149"/>
                      <a:pt x="16314" y="11747"/>
                      <a:pt x="16475" y="11453"/>
                    </a:cubicBezTo>
                    <a:cubicBezTo>
                      <a:pt x="16502" y="11402"/>
                      <a:pt x="16532" y="11350"/>
                      <a:pt x="16562" y="11300"/>
                    </a:cubicBezTo>
                    <a:cubicBezTo>
                      <a:pt x="16588" y="11255"/>
                      <a:pt x="16611" y="11213"/>
                      <a:pt x="16634" y="11173"/>
                    </a:cubicBezTo>
                    <a:cubicBezTo>
                      <a:pt x="16703" y="11053"/>
                      <a:pt x="16782" y="10918"/>
                      <a:pt x="16828" y="10864"/>
                    </a:cubicBezTo>
                    <a:cubicBezTo>
                      <a:pt x="16903" y="10914"/>
                      <a:pt x="17032" y="11105"/>
                      <a:pt x="17112" y="11224"/>
                    </a:cubicBezTo>
                    <a:lnTo>
                      <a:pt x="17155" y="11291"/>
                    </a:lnTo>
                    <a:cubicBezTo>
                      <a:pt x="17177" y="11324"/>
                      <a:pt x="17200" y="11356"/>
                      <a:pt x="17222" y="11389"/>
                    </a:cubicBezTo>
                    <a:cubicBezTo>
                      <a:pt x="17416" y="11682"/>
                      <a:pt x="17656" y="12047"/>
                      <a:pt x="18076" y="12047"/>
                    </a:cubicBezTo>
                    <a:cubicBezTo>
                      <a:pt x="18508" y="12047"/>
                      <a:pt x="18724" y="11727"/>
                      <a:pt x="18882" y="11494"/>
                    </a:cubicBezTo>
                    <a:cubicBezTo>
                      <a:pt x="18919" y="11439"/>
                      <a:pt x="18953" y="11387"/>
                      <a:pt x="18989" y="11340"/>
                    </a:cubicBezTo>
                    <a:cubicBezTo>
                      <a:pt x="19096" y="11202"/>
                      <a:pt x="19183" y="11125"/>
                      <a:pt x="19231" y="11090"/>
                    </a:cubicBezTo>
                    <a:cubicBezTo>
                      <a:pt x="19285" y="11117"/>
                      <a:pt x="19403" y="11188"/>
                      <a:pt x="19622" y="11387"/>
                    </a:cubicBezTo>
                    <a:cubicBezTo>
                      <a:pt x="19919" y="11658"/>
                      <a:pt x="20277" y="11689"/>
                      <a:pt x="20520" y="11689"/>
                    </a:cubicBezTo>
                    <a:cubicBezTo>
                      <a:pt x="20701" y="11689"/>
                      <a:pt x="20939" y="11612"/>
                      <a:pt x="21281" y="11494"/>
                    </a:cubicBezTo>
                    <a:cubicBezTo>
                      <a:pt x="21406" y="11451"/>
                      <a:pt x="21535" y="11406"/>
                      <a:pt x="21600" y="11391"/>
                    </a:cubicBezTo>
                    <a:lnTo>
                      <a:pt x="21429" y="10655"/>
                    </a:lnTo>
                    <a:cubicBezTo>
                      <a:pt x="21326" y="10679"/>
                      <a:pt x="21192" y="10724"/>
                      <a:pt x="21037" y="10778"/>
                    </a:cubicBezTo>
                    <a:cubicBezTo>
                      <a:pt x="20885" y="10831"/>
                      <a:pt x="20601" y="10929"/>
                      <a:pt x="20520" y="10933"/>
                    </a:cubicBezTo>
                    <a:cubicBezTo>
                      <a:pt x="20323" y="10933"/>
                      <a:pt x="20208" y="10903"/>
                      <a:pt x="20125" y="10827"/>
                    </a:cubicBezTo>
                    <a:cubicBezTo>
                      <a:pt x="19729" y="10468"/>
                      <a:pt x="19465" y="10321"/>
                      <a:pt x="19209" y="10321"/>
                    </a:cubicBezTo>
                    <a:cubicBezTo>
                      <a:pt x="18891" y="10321"/>
                      <a:pt x="18593" y="10623"/>
                      <a:pt x="18398" y="10876"/>
                    </a:cubicBezTo>
                    <a:cubicBezTo>
                      <a:pt x="18347" y="10942"/>
                      <a:pt x="18300" y="11009"/>
                      <a:pt x="18260" y="11068"/>
                    </a:cubicBezTo>
                    <a:cubicBezTo>
                      <a:pt x="18214" y="11137"/>
                      <a:pt x="18131" y="11262"/>
                      <a:pt x="18089" y="11288"/>
                    </a:cubicBezTo>
                    <a:cubicBezTo>
                      <a:pt x="18025" y="11240"/>
                      <a:pt x="17915" y="11074"/>
                      <a:pt x="17848" y="10972"/>
                    </a:cubicBezTo>
                    <a:cubicBezTo>
                      <a:pt x="17824" y="10936"/>
                      <a:pt x="17800" y="10899"/>
                      <a:pt x="17776" y="10864"/>
                    </a:cubicBezTo>
                    <a:lnTo>
                      <a:pt x="17734" y="10800"/>
                    </a:lnTo>
                    <a:cubicBezTo>
                      <a:pt x="17524" y="10488"/>
                      <a:pt x="17262" y="10100"/>
                      <a:pt x="16820" y="10100"/>
                    </a:cubicBezTo>
                    <a:cubicBezTo>
                      <a:pt x="16386" y="10100"/>
                      <a:pt x="16200" y="10421"/>
                      <a:pt x="15985" y="10793"/>
                    </a:cubicBezTo>
                    <a:cubicBezTo>
                      <a:pt x="15963" y="10832"/>
                      <a:pt x="15940" y="10873"/>
                      <a:pt x="15915" y="10916"/>
                    </a:cubicBezTo>
                    <a:cubicBezTo>
                      <a:pt x="15881" y="10974"/>
                      <a:pt x="15849" y="11031"/>
                      <a:pt x="15817" y="11089"/>
                    </a:cubicBezTo>
                    <a:cubicBezTo>
                      <a:pt x="15768" y="11179"/>
                      <a:pt x="15689" y="11322"/>
                      <a:pt x="15636" y="11379"/>
                    </a:cubicBezTo>
                    <a:cubicBezTo>
                      <a:pt x="15569" y="11303"/>
                      <a:pt x="15455" y="11083"/>
                      <a:pt x="15376" y="10932"/>
                    </a:cubicBezTo>
                    <a:cubicBezTo>
                      <a:pt x="15329" y="10841"/>
                      <a:pt x="15281" y="10738"/>
                      <a:pt x="15236" y="10638"/>
                    </a:cubicBezTo>
                    <a:cubicBezTo>
                      <a:pt x="15037" y="10207"/>
                      <a:pt x="14832" y="9760"/>
                      <a:pt x="14392" y="9760"/>
                    </a:cubicBezTo>
                    <a:cubicBezTo>
                      <a:pt x="14192" y="9760"/>
                      <a:pt x="13698" y="9883"/>
                      <a:pt x="13435" y="11021"/>
                    </a:cubicBezTo>
                    <a:cubicBezTo>
                      <a:pt x="13357" y="11357"/>
                      <a:pt x="13273" y="11579"/>
                      <a:pt x="13205" y="11715"/>
                    </a:cubicBezTo>
                    <a:cubicBezTo>
                      <a:pt x="13148" y="11575"/>
                      <a:pt x="13076" y="11355"/>
                      <a:pt x="13006" y="11028"/>
                    </a:cubicBezTo>
                    <a:cubicBezTo>
                      <a:pt x="12807" y="10105"/>
                      <a:pt x="12620" y="9232"/>
                      <a:pt x="11964" y="9232"/>
                    </a:cubicBezTo>
                    <a:cubicBezTo>
                      <a:pt x="11677" y="9232"/>
                      <a:pt x="11160" y="9468"/>
                      <a:pt x="10918" y="11050"/>
                    </a:cubicBezTo>
                    <a:cubicBezTo>
                      <a:pt x="10841" y="11554"/>
                      <a:pt x="10754" y="11935"/>
                      <a:pt x="10675" y="12204"/>
                    </a:cubicBezTo>
                    <a:cubicBezTo>
                      <a:pt x="10626" y="11959"/>
                      <a:pt x="10570" y="11599"/>
                      <a:pt x="10519" y="11072"/>
                    </a:cubicBezTo>
                    <a:cubicBezTo>
                      <a:pt x="10347" y="9278"/>
                      <a:pt x="10207" y="8177"/>
                      <a:pt x="9518" y="8177"/>
                    </a:cubicBezTo>
                    <a:cubicBezTo>
                      <a:pt x="8791" y="8177"/>
                      <a:pt x="8635" y="9324"/>
                      <a:pt x="8479" y="11073"/>
                    </a:cubicBezTo>
                    <a:cubicBezTo>
                      <a:pt x="8464" y="11237"/>
                      <a:pt x="8450" y="11410"/>
                      <a:pt x="8435" y="11586"/>
                    </a:cubicBezTo>
                    <a:cubicBezTo>
                      <a:pt x="8399" y="12017"/>
                      <a:pt x="8343" y="12660"/>
                      <a:pt x="8274" y="13176"/>
                    </a:cubicBezTo>
                    <a:cubicBezTo>
                      <a:pt x="8205" y="12735"/>
                      <a:pt x="8129" y="12070"/>
                      <a:pt x="8048" y="11077"/>
                    </a:cubicBezTo>
                    <a:cubicBezTo>
                      <a:pt x="8013" y="10647"/>
                      <a:pt x="7985" y="10205"/>
                      <a:pt x="7957" y="9779"/>
                    </a:cubicBezTo>
                    <a:cubicBezTo>
                      <a:pt x="7906" y="8996"/>
                      <a:pt x="7857" y="8257"/>
                      <a:pt x="7778" y="7708"/>
                    </a:cubicBezTo>
                    <a:cubicBezTo>
                      <a:pt x="7718" y="7289"/>
                      <a:pt x="7605" y="6511"/>
                      <a:pt x="7054" y="6511"/>
                    </a:cubicBezTo>
                    <a:cubicBezTo>
                      <a:pt x="6549" y="6511"/>
                      <a:pt x="6428" y="7160"/>
                      <a:pt x="6333" y="7946"/>
                    </a:cubicBezTo>
                    <a:cubicBezTo>
                      <a:pt x="6250" y="8624"/>
                      <a:pt x="6196" y="9510"/>
                      <a:pt x="6138" y="10447"/>
                    </a:cubicBezTo>
                    <a:cubicBezTo>
                      <a:pt x="6125" y="10659"/>
                      <a:pt x="6111" y="10872"/>
                      <a:pt x="6098" y="11084"/>
                    </a:cubicBezTo>
                    <a:cubicBezTo>
                      <a:pt x="6070" y="11517"/>
                      <a:pt x="6047" y="12003"/>
                      <a:pt x="6022" y="12518"/>
                    </a:cubicBezTo>
                    <a:cubicBezTo>
                      <a:pt x="5981" y="13382"/>
                      <a:pt x="5921" y="14640"/>
                      <a:pt x="5820" y="15463"/>
                    </a:cubicBezTo>
                    <a:cubicBezTo>
                      <a:pt x="5790" y="15243"/>
                      <a:pt x="5761" y="14961"/>
                      <a:pt x="5734" y="14601"/>
                    </a:cubicBezTo>
                    <a:cubicBezTo>
                      <a:pt x="5665" y="13683"/>
                      <a:pt x="5629" y="12532"/>
                      <a:pt x="5590" y="11315"/>
                    </a:cubicBezTo>
                    <a:lnTo>
                      <a:pt x="5581" y="11095"/>
                    </a:lnTo>
                    <a:cubicBezTo>
                      <a:pt x="5572" y="10811"/>
                      <a:pt x="5564" y="10521"/>
                      <a:pt x="5555" y="10230"/>
                    </a:cubicBezTo>
                    <a:cubicBezTo>
                      <a:pt x="5509" y="8720"/>
                      <a:pt x="5461" y="7158"/>
                      <a:pt x="5374" y="5970"/>
                    </a:cubicBezTo>
                    <a:cubicBezTo>
                      <a:pt x="5325" y="5317"/>
                      <a:pt x="5270" y="4832"/>
                      <a:pt x="5203" y="4489"/>
                    </a:cubicBezTo>
                    <a:cubicBezTo>
                      <a:pt x="5148" y="4212"/>
                      <a:pt x="5034" y="3635"/>
                      <a:pt x="4579" y="36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198" name="Text"/>
            <p:cNvSpPr txBox="1"/>
            <p:nvPr/>
          </p:nvSpPr>
          <p:spPr>
            <a:xfrm>
              <a:off x="0" y="1917013"/>
              <a:ext cx="2767598" cy="568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/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b>
                      <m:e>
                        <m:r>
                          <a:rPr xmlns:a="http://schemas.openxmlformats.org/drawingml/2006/main" sz="29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29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20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550</m:t>
                    </m:r>
                    <m:r>
                      <a:rPr xmlns:a="http://schemas.openxmlformats.org/drawingml/2006/main" sz="29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m:oMathPara>
              </a14:m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文本框 5"/>
          <p:cNvSpPr txBox="1"/>
          <p:nvPr/>
        </p:nvSpPr>
        <p:spPr>
          <a:xfrm>
            <a:off x="260670" y="351308"/>
            <a:ext cx="8423301" cy="1989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914400">
              <a:defRPr sz="2600"/>
            </a:pPr>
            <a:r>
              <a:t>幅值</a:t>
            </a:r>
            <a:r>
              <a:t>不相同</a:t>
            </a:r>
          </a:p>
          <a:p>
            <a:pPr algn="l" defTabSz="914400">
              <a:defRPr sz="2600"/>
            </a:pPr>
            <a:r>
              <a:t>中心波长为6</a:t>
            </a:r>
            <a:r>
              <a:t>32.8nm</a:t>
            </a:r>
          </a:p>
          <a:p>
            <a:pPr algn="l" defTabSz="914400">
              <a:defRPr sz="2600"/>
            </a:pPr>
            <a:r>
              <a:t>扫描长度为2</a:t>
            </a:r>
            <a:r>
              <a:t>m</a:t>
            </a:r>
          </a:p>
          <a:p>
            <a:pPr algn="l" defTabSz="914400">
              <a:defRPr sz="2600"/>
            </a:pPr>
            <a:r>
              <a:t>扫描间隔为</a:t>
            </a:r>
            <a:r>
              <a:t>632.8/8nm</a:t>
            </a:r>
          </a:p>
        </p:txBody>
      </p:sp>
      <p:pic>
        <p:nvPicPr>
          <p:cNvPr id="408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18555" y="2614806"/>
            <a:ext cx="15087597" cy="7363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roup"/>
          <p:cNvGrpSpPr/>
          <p:nvPr/>
        </p:nvGrpSpPr>
        <p:grpSpPr>
          <a:xfrm>
            <a:off x="698499" y="800099"/>
            <a:ext cx="863601" cy="863601"/>
            <a:chOff x="0" y="0"/>
            <a:chExt cx="863600" cy="863600"/>
          </a:xfrm>
        </p:grpSpPr>
        <p:sp>
          <p:nvSpPr>
            <p:cNvPr id="410" name="Circle"/>
            <p:cNvSpPr/>
            <p:nvPr/>
          </p:nvSpPr>
          <p:spPr>
            <a:xfrm>
              <a:off x="-1" y="-1"/>
              <a:ext cx="863601" cy="863601"/>
            </a:xfrm>
            <a:prstGeom prst="ellipse">
              <a:avLst/>
            </a:prstGeom>
            <a:solidFill>
              <a:srgbClr val="F7BA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11" name="04"/>
            <p:cNvSpPr txBox="1"/>
            <p:nvPr/>
          </p:nvSpPr>
          <p:spPr>
            <a:xfrm>
              <a:off x="126471" y="230338"/>
              <a:ext cx="610658" cy="402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lnSpc>
                  <a:spcPct val="120000"/>
                </a:lnSpc>
                <a:defRPr sz="25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04</a:t>
              </a:r>
            </a:p>
          </p:txBody>
        </p:sp>
      </p:grpSp>
      <p:sp>
        <p:nvSpPr>
          <p:cNvPr id="413" name="实验结果"/>
          <p:cNvSpPr txBox="1"/>
          <p:nvPr/>
        </p:nvSpPr>
        <p:spPr>
          <a:xfrm>
            <a:off x="1692218" y="927099"/>
            <a:ext cx="8255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120000"/>
              </a:lnSpc>
              <a:defRPr b="1" sz="2800"/>
            </a:lvl1pPr>
          </a:lstStyle>
          <a:p>
            <a:pPr/>
            <a:r>
              <a:t>总结</a:t>
            </a:r>
          </a:p>
        </p:txBody>
      </p:sp>
      <p:sp>
        <p:nvSpPr>
          <p:cNvPr id="414" name="1. 输入的激光频数越多，受振幅的影响越明显"/>
          <p:cNvSpPr txBox="1"/>
          <p:nvPr/>
        </p:nvSpPr>
        <p:spPr>
          <a:xfrm>
            <a:off x="1154384" y="2565796"/>
            <a:ext cx="777697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1. 输入的激光频数越多，受振幅的影响越明显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roup"/>
          <p:cNvGrpSpPr/>
          <p:nvPr/>
        </p:nvGrpSpPr>
        <p:grpSpPr>
          <a:xfrm>
            <a:off x="698499" y="800099"/>
            <a:ext cx="863601" cy="863601"/>
            <a:chOff x="0" y="0"/>
            <a:chExt cx="863600" cy="863600"/>
          </a:xfrm>
        </p:grpSpPr>
        <p:sp>
          <p:nvSpPr>
            <p:cNvPr id="416" name="Circle"/>
            <p:cNvSpPr/>
            <p:nvPr/>
          </p:nvSpPr>
          <p:spPr>
            <a:xfrm>
              <a:off x="-1" y="-1"/>
              <a:ext cx="863601" cy="863601"/>
            </a:xfrm>
            <a:prstGeom prst="ellipse">
              <a:avLst/>
            </a:prstGeom>
            <a:solidFill>
              <a:srgbClr val="F7BA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17" name="04"/>
            <p:cNvSpPr txBox="1"/>
            <p:nvPr/>
          </p:nvSpPr>
          <p:spPr>
            <a:xfrm>
              <a:off x="126471" y="230338"/>
              <a:ext cx="610658" cy="402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lnSpc>
                  <a:spcPct val="120000"/>
                </a:lnSpc>
                <a:defRPr sz="25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04</a:t>
              </a:r>
            </a:p>
          </p:txBody>
        </p:sp>
      </p:grpSp>
      <p:sp>
        <p:nvSpPr>
          <p:cNvPr id="419" name="实验结果"/>
          <p:cNvSpPr txBox="1"/>
          <p:nvPr/>
        </p:nvSpPr>
        <p:spPr>
          <a:xfrm>
            <a:off x="1692218" y="927099"/>
            <a:ext cx="8255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120000"/>
              </a:lnSpc>
              <a:defRPr b="1" sz="2800"/>
            </a:lvl1pPr>
          </a:lstStyle>
          <a:p>
            <a:pPr/>
            <a:r>
              <a:t>总结</a:t>
            </a:r>
          </a:p>
        </p:txBody>
      </p:sp>
      <p:sp>
        <p:nvSpPr>
          <p:cNvPr id="420" name="1. 输入的激光频数越多，受振幅的影响越明显"/>
          <p:cNvSpPr txBox="1"/>
          <p:nvPr/>
        </p:nvSpPr>
        <p:spPr>
          <a:xfrm>
            <a:off x="1154384" y="2565796"/>
            <a:ext cx="777697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6C6C6C"/>
                </a:solidFill>
              </a:defRPr>
            </a:lvl1pPr>
          </a:lstStyle>
          <a:p>
            <a:pPr/>
            <a:r>
              <a:t>1. 输入的激光频数越多，受振幅的影响越明显</a:t>
            </a:r>
          </a:p>
        </p:txBody>
      </p:sp>
      <p:sp>
        <p:nvSpPr>
          <p:cNvPr id="421" name="2. 振幅越大，衰减越快"/>
          <p:cNvSpPr txBox="1"/>
          <p:nvPr/>
        </p:nvSpPr>
        <p:spPr>
          <a:xfrm>
            <a:off x="1154384" y="3297967"/>
            <a:ext cx="396697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2. 振幅越大，衰减越快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roup"/>
          <p:cNvGrpSpPr/>
          <p:nvPr/>
        </p:nvGrpSpPr>
        <p:grpSpPr>
          <a:xfrm>
            <a:off x="698499" y="800099"/>
            <a:ext cx="863601" cy="863601"/>
            <a:chOff x="0" y="0"/>
            <a:chExt cx="863600" cy="863600"/>
          </a:xfrm>
        </p:grpSpPr>
        <p:sp>
          <p:nvSpPr>
            <p:cNvPr id="423" name="Circle"/>
            <p:cNvSpPr/>
            <p:nvPr/>
          </p:nvSpPr>
          <p:spPr>
            <a:xfrm>
              <a:off x="-1" y="-1"/>
              <a:ext cx="863601" cy="863601"/>
            </a:xfrm>
            <a:prstGeom prst="ellipse">
              <a:avLst/>
            </a:prstGeom>
            <a:solidFill>
              <a:srgbClr val="F7BA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24" name="04"/>
            <p:cNvSpPr txBox="1"/>
            <p:nvPr/>
          </p:nvSpPr>
          <p:spPr>
            <a:xfrm>
              <a:off x="126471" y="230338"/>
              <a:ext cx="610658" cy="402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lnSpc>
                  <a:spcPct val="120000"/>
                </a:lnSpc>
                <a:defRPr sz="25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04</a:t>
              </a:r>
            </a:p>
          </p:txBody>
        </p:sp>
      </p:grpSp>
      <p:sp>
        <p:nvSpPr>
          <p:cNvPr id="426" name="实验结果"/>
          <p:cNvSpPr txBox="1"/>
          <p:nvPr/>
        </p:nvSpPr>
        <p:spPr>
          <a:xfrm>
            <a:off x="1692218" y="927099"/>
            <a:ext cx="8255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120000"/>
              </a:lnSpc>
              <a:defRPr b="1" sz="2800"/>
            </a:lvl1pPr>
          </a:lstStyle>
          <a:p>
            <a:pPr/>
            <a:r>
              <a:t>总结</a:t>
            </a:r>
          </a:p>
        </p:txBody>
      </p:sp>
      <p:sp>
        <p:nvSpPr>
          <p:cNvPr id="427" name="1. 输入的激光频数越多，受振幅的影响越明显"/>
          <p:cNvSpPr txBox="1"/>
          <p:nvPr/>
        </p:nvSpPr>
        <p:spPr>
          <a:xfrm>
            <a:off x="1154384" y="2565796"/>
            <a:ext cx="777697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6C6C6C"/>
                </a:solidFill>
              </a:defRPr>
            </a:lvl1pPr>
          </a:lstStyle>
          <a:p>
            <a:pPr/>
            <a:r>
              <a:t>1. 输入的激光频数越多，受振幅的影响越明显</a:t>
            </a:r>
          </a:p>
        </p:txBody>
      </p:sp>
      <p:sp>
        <p:nvSpPr>
          <p:cNvPr id="428" name="2. 振幅越大，衰减越快"/>
          <p:cNvSpPr txBox="1"/>
          <p:nvPr/>
        </p:nvSpPr>
        <p:spPr>
          <a:xfrm>
            <a:off x="1154384" y="3297967"/>
            <a:ext cx="396697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solidFill>
                  <a:srgbClr val="6C6C6C"/>
                </a:solidFill>
              </a:defRPr>
            </a:lvl1pPr>
          </a:lstStyle>
          <a:p>
            <a:pPr/>
            <a:r>
              <a:t>2. 振幅越大，衰减越快</a:t>
            </a:r>
          </a:p>
        </p:txBody>
      </p:sp>
      <p:sp>
        <p:nvSpPr>
          <p:cNvPr id="429" name="3. 中心频率振幅差值越大，主波越聚集"/>
          <p:cNvSpPr txBox="1"/>
          <p:nvPr/>
        </p:nvSpPr>
        <p:spPr>
          <a:xfrm>
            <a:off x="1154384" y="4030137"/>
            <a:ext cx="663397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3. 中心频率振幅差值越大，主波越聚集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矩形 2"/>
          <p:cNvSpPr txBox="1"/>
          <p:nvPr/>
        </p:nvSpPr>
        <p:spPr>
          <a:xfrm>
            <a:off x="1275264" y="3429125"/>
            <a:ext cx="10454272" cy="2895349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80000"/>
              </a:lnSpc>
              <a:defRPr b="1" spc="-400" sz="20000"/>
            </a:lvl1pPr>
          </a:lstStyle>
          <a:p>
            <a:pPr/>
            <a:r>
              <a:t>Thanks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F15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1=10;…"/>
          <p:cNvSpPr txBox="1"/>
          <p:nvPr/>
        </p:nvSpPr>
        <p:spPr>
          <a:xfrm>
            <a:off x="254000" y="254000"/>
            <a:ext cx="10355387" cy="8460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A1=10;</a:t>
            </a:r>
          </a:p>
          <a:p>
            <a:pPr algn="l">
              <a:defRPr sz="25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A2=20;</a:t>
            </a:r>
          </a:p>
          <a:p>
            <a:pPr algn="l">
              <a:defRPr sz="25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y1=A1*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sin</a:t>
            </a:r>
            <a:r>
              <a:t>(500*t);</a:t>
            </a:r>
          </a:p>
          <a:p>
            <a:pPr algn="l">
              <a:defRPr sz="25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y2=A2*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sin</a:t>
            </a:r>
            <a:r>
              <a:t>(550*t);</a:t>
            </a:r>
          </a:p>
          <a:p>
            <a:pPr algn="l">
              <a:defRPr sz="25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y=y1+y2;</a:t>
            </a:r>
          </a:p>
          <a:p>
            <a:pPr algn="l">
              <a:defRPr sz="25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</a:t>
            </a:r>
            <a:r>
              <a:rPr>
                <a:solidFill>
                  <a:schemeClr val="accent3"/>
                </a:solidFill>
              </a:rPr>
              <a:t>% the following code is for y1 and y2 video</a:t>
            </a:r>
          </a:p>
          <a:p>
            <a:pPr algn="l">
              <a:defRPr sz="25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fps = 120;</a:t>
            </a:r>
          </a:p>
          <a:p>
            <a:pPr algn="l">
              <a:defRPr sz="25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y12Video = VideoWriter(</a:t>
            </a:r>
            <a:r>
              <a:rPr>
                <a:solidFill>
                  <a:schemeClr val="accent2"/>
                </a:solidFill>
              </a:rPr>
              <a:t>'y1+y2.avi'</a:t>
            </a:r>
            <a:r>
              <a:t>);</a:t>
            </a:r>
          </a:p>
          <a:p>
            <a:pPr algn="l">
              <a:defRPr sz="25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y12Video.FrameRate = fps;</a:t>
            </a:r>
          </a:p>
          <a:p>
            <a:pPr algn="l">
              <a:defRPr sz="25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open(y12Video);</a:t>
            </a:r>
          </a:p>
          <a:p>
            <a:pPr algn="l">
              <a:defRPr sz="25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rPr>
                <a:solidFill>
                  <a:schemeClr val="accent4"/>
                </a:solidFill>
              </a:rPr>
              <a:t> 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figure</a:t>
            </a:r>
            <a:r>
              <a:t>(1);</a:t>
            </a:r>
          </a:p>
          <a:p>
            <a:pPr algn="l">
              <a:defRPr sz="25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for</a:t>
            </a:r>
            <a:r>
              <a:t> k = 1:5000</a:t>
            </a:r>
          </a:p>
          <a:p>
            <a:pPr algn="l">
              <a:defRPr sz="25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      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plot</a:t>
            </a:r>
            <a:r>
              <a:t>(t1(k),y1(k),</a:t>
            </a:r>
            <a:r>
              <a:rPr>
                <a:solidFill>
                  <a:schemeClr val="accent2"/>
                </a:solidFill>
              </a:rPr>
              <a:t>'b.'</a:t>
            </a:r>
            <a:r>
              <a:t>),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hold </a:t>
            </a:r>
            <a:r>
              <a:t>on</a:t>
            </a:r>
          </a:p>
          <a:p>
            <a:pPr algn="l">
              <a:defRPr sz="25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      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plot</a:t>
            </a:r>
            <a:r>
              <a:t>(t1(k),y2(k),</a:t>
            </a:r>
            <a:r>
              <a:rPr>
                <a:solidFill>
                  <a:schemeClr val="accent2"/>
                </a:solidFill>
              </a:rPr>
              <a:t>'r.'</a:t>
            </a:r>
            <a:r>
              <a:t>),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hold</a:t>
            </a:r>
            <a:r>
              <a:t> on</a:t>
            </a:r>
          </a:p>
          <a:p>
            <a:pPr algn="l">
              <a:defRPr sz="25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      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title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'y1 and y2'</a:t>
            </a:r>
            <a:r>
              <a:t>);</a:t>
            </a:r>
          </a:p>
          <a:p>
            <a:pPr algn="l">
              <a:defRPr sz="25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      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axis</a:t>
            </a:r>
            <a:r>
              <a:t>([0,0.05,-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max</a:t>
            </a:r>
            <a:r>
              <a:t>(y2),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max</a:t>
            </a:r>
            <a:r>
              <a:t>(y2)]),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drawnow</a:t>
            </a:r>
          </a:p>
          <a:p>
            <a:pPr algn="l">
              <a:defRPr sz="25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      frame = 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getframe</a:t>
            </a:r>
            <a:r>
              <a:t>(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gcf</a:t>
            </a:r>
            <a:r>
              <a:t>);</a:t>
            </a:r>
          </a:p>
          <a:p>
            <a:pPr algn="l">
              <a:defRPr sz="25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      im = frame2im(frame);</a:t>
            </a:r>
          </a:p>
          <a:p>
            <a:pPr algn="l">
              <a:defRPr sz="25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      writeVideo(y12Video,im);</a:t>
            </a:r>
          </a:p>
          <a:p>
            <a:pPr algn="l">
              <a:defRPr sz="25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end</a:t>
            </a:r>
          </a:p>
          <a:p>
            <a:pPr algn="l">
              <a:defRPr sz="25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close</a:t>
            </a:r>
            <a:r>
              <a:t>(y12Video);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y1+y2_1634035443694038.mp4" descr="y1+y2_1634035443694038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6529" y="39562"/>
            <a:ext cx="12931742" cy="9698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83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0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0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oup"/>
          <p:cNvGrpSpPr/>
          <p:nvPr/>
        </p:nvGrpSpPr>
        <p:grpSpPr>
          <a:xfrm>
            <a:off x="697183" y="796392"/>
            <a:ext cx="6758037" cy="863472"/>
            <a:chOff x="0" y="0"/>
            <a:chExt cx="6758035" cy="863471"/>
          </a:xfrm>
        </p:grpSpPr>
        <p:sp>
          <p:nvSpPr>
            <p:cNvPr id="205" name="实验结果"/>
            <p:cNvSpPr txBox="1"/>
            <p:nvPr/>
          </p:nvSpPr>
          <p:spPr>
            <a:xfrm>
              <a:off x="954135" y="126935"/>
              <a:ext cx="5803901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584200">
                <a:lnSpc>
                  <a:spcPct val="120000"/>
                </a:lnSpc>
                <a:defRPr b="1" sz="2800"/>
              </a:pPr>
              <a:r>
                <a:t>仿真两不同频率正弦波的差拍波形</a:t>
              </a:r>
              <a:r>
                <a:rPr b="0">
                  <a:latin typeface="宋体"/>
                  <a:ea typeface="宋体"/>
                  <a:cs typeface="宋体"/>
                  <a:sym typeface="宋体"/>
                </a:rPr>
                <a:t>。</a:t>
              </a:r>
            </a:p>
          </p:txBody>
        </p:sp>
        <p:grpSp>
          <p:nvGrpSpPr>
            <p:cNvPr id="208" name="Group"/>
            <p:cNvGrpSpPr/>
            <p:nvPr/>
          </p:nvGrpSpPr>
          <p:grpSpPr>
            <a:xfrm>
              <a:off x="0" y="0"/>
              <a:ext cx="863472" cy="863472"/>
              <a:chOff x="0" y="0"/>
              <a:chExt cx="863471" cy="863471"/>
            </a:xfrm>
          </p:grpSpPr>
          <p:sp>
            <p:nvSpPr>
              <p:cNvPr id="206" name="Circle"/>
              <p:cNvSpPr/>
              <p:nvPr/>
            </p:nvSpPr>
            <p:spPr>
              <a:xfrm>
                <a:off x="0" y="0"/>
                <a:ext cx="863472" cy="863472"/>
              </a:xfrm>
              <a:prstGeom prst="ellipse">
                <a:avLst/>
              </a:prstGeom>
              <a:solidFill>
                <a:schemeClr val="accent1">
                  <a:hueOff val="117695"/>
                  <a:lumOff val="-113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9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7" name="01"/>
              <p:cNvSpPr txBox="1"/>
              <p:nvPr/>
            </p:nvSpPr>
            <p:spPr>
              <a:xfrm>
                <a:off x="126452" y="230304"/>
                <a:ext cx="610566" cy="4028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lnSpc>
                    <a:spcPct val="120000"/>
                  </a:lnSpc>
                  <a:defRPr sz="23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</p:grpSp>
      <p:sp>
        <p:nvSpPr>
          <p:cNvPr id="210" name="当两个幅值和频率相近的简谐波进行叠加时，会出现幅值忽高忽低的现象，也就是所谓的“拍”现象"/>
          <p:cNvSpPr txBox="1"/>
          <p:nvPr/>
        </p:nvSpPr>
        <p:spPr>
          <a:xfrm>
            <a:off x="853013" y="2389853"/>
            <a:ext cx="8207067" cy="1712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/>
            </a:pPr>
            <a:r>
              <a:rPr>
                <a:latin typeface="宋体"/>
                <a:ea typeface="宋体"/>
                <a:cs typeface="宋体"/>
                <a:sym typeface="宋体"/>
              </a:rPr>
              <a:t>当两个幅值和频率相近的简谐波进行叠加时，会出现幅值忽高忽低的现象，也就是所谓的</a:t>
            </a:r>
            <a:r>
              <a:t>“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拍</a:t>
            </a:r>
            <a:r>
              <a:t>”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现象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F15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1=0:0.0001:0.5;…"/>
          <p:cNvSpPr txBox="1"/>
          <p:nvPr/>
        </p:nvSpPr>
        <p:spPr>
          <a:xfrm>
            <a:off x="248191" y="254000"/>
            <a:ext cx="10355387" cy="7245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t1=0:0.0001:0.5;</a:t>
            </a:r>
          </a:p>
          <a:p>
            <a:pPr algn="l">
              <a:defRPr sz="30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yVideo = VideoWriter(</a:t>
            </a:r>
            <a:r>
              <a:rPr>
                <a:solidFill>
                  <a:schemeClr val="accent2"/>
                </a:solidFill>
              </a:rPr>
              <a:t>'y.avi'</a:t>
            </a:r>
            <a:r>
              <a:t>);</a:t>
            </a:r>
          </a:p>
          <a:p>
            <a:pPr algn="l">
              <a:defRPr sz="30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yVideo.FrameRate = fps;</a:t>
            </a:r>
          </a:p>
          <a:p>
            <a:pPr algn="l">
              <a:defRPr sz="30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open(yVideo);</a:t>
            </a:r>
          </a:p>
          <a:p>
            <a:pPr algn="l">
              <a:defRPr sz="30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figure</a:t>
            </a:r>
            <a:r>
              <a:t>(2);</a:t>
            </a:r>
          </a:p>
          <a:p>
            <a:pPr algn="l">
              <a:defRPr sz="30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for </a:t>
            </a:r>
            <a:r>
              <a:t>k = 1:5000</a:t>
            </a:r>
          </a:p>
          <a:p>
            <a:pPr algn="l">
              <a:defRPr sz="30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      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plot</a:t>
            </a:r>
            <a:r>
              <a:t>(t1(k),y(k),</a:t>
            </a:r>
            <a:r>
              <a:rPr>
                <a:solidFill>
                  <a:schemeClr val="accent2"/>
                </a:solidFill>
              </a:rPr>
              <a:t>'b.'</a:t>
            </a:r>
            <a:r>
              <a:t>),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hold</a:t>
            </a:r>
            <a:r>
              <a:t> on</a:t>
            </a:r>
          </a:p>
          <a:p>
            <a:pPr algn="l">
              <a:defRPr sz="30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      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title</a:t>
            </a:r>
            <a:r>
              <a:t>(</a:t>
            </a:r>
            <a:r>
              <a:rPr>
                <a:solidFill>
                  <a:schemeClr val="accent2"/>
                </a:solidFill>
              </a:rPr>
              <a:t>'y')</a:t>
            </a:r>
            <a:r>
              <a:t>;</a:t>
            </a:r>
          </a:p>
          <a:p>
            <a:pPr algn="l">
              <a:defRPr sz="30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      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axis</a:t>
            </a:r>
            <a:r>
              <a:t>([0,0.5,-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max</a:t>
            </a:r>
            <a:r>
              <a:t>(y),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max</a:t>
            </a:r>
            <a:r>
              <a:t>(y)]),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drawnow</a:t>
            </a:r>
          </a:p>
          <a:p>
            <a:pPr algn="l">
              <a:defRPr sz="30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      frame = getframe(gcf);</a:t>
            </a:r>
          </a:p>
          <a:p>
            <a:pPr algn="l">
              <a:defRPr sz="30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      im = frame2im(frame);</a:t>
            </a:r>
          </a:p>
          <a:p>
            <a:pPr algn="l">
              <a:defRPr sz="30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      writeVideo(yVideo,im);</a:t>
            </a:r>
          </a:p>
          <a:p>
            <a:pPr algn="l">
              <a:defRPr sz="30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end</a:t>
            </a:r>
            <a:endParaRPr>
              <a:solidFill>
                <a:srgbClr val="000000"/>
              </a:solidFill>
            </a:endParaRPr>
          </a:p>
          <a:p>
            <a:pPr algn="l">
              <a:defRPr sz="3000"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 </a:t>
            </a:r>
            <a:r>
              <a:rPr>
                <a:solidFill>
                  <a:schemeClr val="accent4">
                    <a:hueOff val="-613784"/>
                    <a:lumOff val="1275"/>
                  </a:schemeClr>
                </a:solidFill>
              </a:rPr>
              <a:t>close</a:t>
            </a:r>
            <a:r>
              <a:t>(yVideo);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202110122039.mp4" descr="202110122039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1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实验结果"/>
          <p:cNvSpPr txBox="1"/>
          <p:nvPr/>
        </p:nvSpPr>
        <p:spPr>
          <a:xfrm>
            <a:off x="1692218" y="927099"/>
            <a:ext cx="824082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lnSpc>
                <a:spcPct val="120000"/>
              </a:lnSpc>
              <a:defRPr b="1" sz="2800"/>
            </a:pPr>
            <a:r>
              <a:t>仿真单</a:t>
            </a:r>
            <a:r>
              <a:t>纵模</a:t>
            </a:r>
            <a:r>
              <a:t>（单频）激光输入FTS时所获得的干涉图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698500" y="800100"/>
            <a:ext cx="863600" cy="863600"/>
            <a:chOff x="0" y="0"/>
            <a:chExt cx="863600" cy="863600"/>
          </a:xfrm>
        </p:grpSpPr>
        <p:sp>
          <p:nvSpPr>
            <p:cNvPr id="217" name="Circle"/>
            <p:cNvSpPr/>
            <p:nvPr/>
          </p:nvSpPr>
          <p:spPr>
            <a:xfrm>
              <a:off x="0" y="0"/>
              <a:ext cx="863600" cy="863600"/>
            </a:xfrm>
            <a:prstGeom prst="ellipse">
              <a:avLst/>
            </a:prstGeom>
            <a:solidFill>
              <a:schemeClr val="accent6">
                <a:satOff val="15236"/>
                <a:lumOff val="1767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8" name="02"/>
            <p:cNvSpPr txBox="1"/>
            <p:nvPr/>
          </p:nvSpPr>
          <p:spPr>
            <a:xfrm>
              <a:off x="126471" y="230339"/>
              <a:ext cx="610657" cy="402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lnSpc>
                  <a:spcPct val="120000"/>
                </a:lnSpc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grpSp>
        <p:nvGrpSpPr>
          <p:cNvPr id="224" name="Group"/>
          <p:cNvGrpSpPr/>
          <p:nvPr/>
        </p:nvGrpSpPr>
        <p:grpSpPr>
          <a:xfrm>
            <a:off x="2343283" y="3634176"/>
            <a:ext cx="3117860" cy="2487154"/>
            <a:chOff x="0" y="0"/>
            <a:chExt cx="3117859" cy="2487152"/>
          </a:xfrm>
        </p:grpSpPr>
        <p:grpSp>
          <p:nvGrpSpPr>
            <p:cNvPr id="222" name="Group"/>
            <p:cNvGrpSpPr/>
            <p:nvPr/>
          </p:nvGrpSpPr>
          <p:grpSpPr>
            <a:xfrm>
              <a:off x="651613" y="0"/>
              <a:ext cx="1814634" cy="1814633"/>
              <a:chOff x="0" y="0"/>
              <a:chExt cx="1814632" cy="1814632"/>
            </a:xfrm>
          </p:grpSpPr>
          <p:sp>
            <p:nvSpPr>
              <p:cNvPr id="220" name="Rounded Rectangle"/>
              <p:cNvSpPr/>
              <p:nvPr/>
            </p:nvSpPr>
            <p:spPr>
              <a:xfrm>
                <a:off x="0" y="0"/>
                <a:ext cx="1814633" cy="1814633"/>
              </a:xfrm>
              <a:prstGeom prst="roundRect">
                <a:avLst>
                  <a:gd name="adj" fmla="val 15000"/>
                </a:avLst>
              </a:prstGeom>
              <a:solidFill>
                <a:srgbClr val="1E4C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21" name="Function Graph"/>
              <p:cNvSpPr/>
              <p:nvPr/>
            </p:nvSpPr>
            <p:spPr>
              <a:xfrm>
                <a:off x="270221" y="274424"/>
                <a:ext cx="1274191" cy="12657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lnTo>
                      <a:pt x="0" y="21404"/>
                    </a:lnTo>
                    <a:cubicBezTo>
                      <a:pt x="0" y="21511"/>
                      <a:pt x="87" y="21600"/>
                      <a:pt x="193" y="21600"/>
                    </a:cubicBezTo>
                    <a:lnTo>
                      <a:pt x="21322" y="21600"/>
                    </a:lnTo>
                    <a:cubicBezTo>
                      <a:pt x="21428" y="21600"/>
                      <a:pt x="21514" y="21511"/>
                      <a:pt x="21514" y="21404"/>
                    </a:cubicBezTo>
                    <a:lnTo>
                      <a:pt x="21514" y="20822"/>
                    </a:lnTo>
                    <a:cubicBezTo>
                      <a:pt x="21514" y="20715"/>
                      <a:pt x="21428" y="20628"/>
                      <a:pt x="21322" y="20628"/>
                    </a:cubicBezTo>
                    <a:lnTo>
                      <a:pt x="1159" y="20628"/>
                    </a:lnTo>
                    <a:cubicBezTo>
                      <a:pt x="1052" y="20628"/>
                      <a:pt x="966" y="20539"/>
                      <a:pt x="966" y="20432"/>
                    </a:cubicBezTo>
                    <a:lnTo>
                      <a:pt x="966" y="194"/>
                    </a:lnTo>
                    <a:cubicBezTo>
                      <a:pt x="966" y="87"/>
                      <a:pt x="879" y="0"/>
                      <a:pt x="773" y="0"/>
                    </a:cubicBezTo>
                    <a:lnTo>
                      <a:pt x="193" y="0"/>
                    </a:lnTo>
                    <a:close/>
                    <a:moveTo>
                      <a:pt x="4579" y="3635"/>
                    </a:moveTo>
                    <a:cubicBezTo>
                      <a:pt x="4069" y="3635"/>
                      <a:pt x="3973" y="4313"/>
                      <a:pt x="3893" y="5269"/>
                    </a:cubicBezTo>
                    <a:cubicBezTo>
                      <a:pt x="3826" y="6066"/>
                      <a:pt x="3789" y="7155"/>
                      <a:pt x="3747" y="8309"/>
                    </a:cubicBezTo>
                    <a:cubicBezTo>
                      <a:pt x="3722" y="9023"/>
                      <a:pt x="3694" y="9757"/>
                      <a:pt x="3660" y="10474"/>
                    </a:cubicBezTo>
                    <a:lnTo>
                      <a:pt x="1430" y="10474"/>
                    </a:lnTo>
                    <a:lnTo>
                      <a:pt x="1430" y="11230"/>
                    </a:lnTo>
                    <a:lnTo>
                      <a:pt x="4374" y="11230"/>
                    </a:lnTo>
                    <a:lnTo>
                      <a:pt x="4393" y="10873"/>
                    </a:lnTo>
                    <a:cubicBezTo>
                      <a:pt x="4437" y="10037"/>
                      <a:pt x="4467" y="9172"/>
                      <a:pt x="4497" y="8336"/>
                    </a:cubicBezTo>
                    <a:cubicBezTo>
                      <a:pt x="4526" y="7507"/>
                      <a:pt x="4560" y="6578"/>
                      <a:pt x="4607" y="5814"/>
                    </a:cubicBezTo>
                    <a:cubicBezTo>
                      <a:pt x="4621" y="5979"/>
                      <a:pt x="4635" y="6160"/>
                      <a:pt x="4648" y="6361"/>
                    </a:cubicBezTo>
                    <a:cubicBezTo>
                      <a:pt x="4720" y="7486"/>
                      <a:pt x="4764" y="8893"/>
                      <a:pt x="4805" y="10253"/>
                    </a:cubicBezTo>
                    <a:cubicBezTo>
                      <a:pt x="4814" y="10545"/>
                      <a:pt x="4823" y="10836"/>
                      <a:pt x="4832" y="11121"/>
                    </a:cubicBezTo>
                    <a:lnTo>
                      <a:pt x="4839" y="11340"/>
                    </a:lnTo>
                    <a:cubicBezTo>
                      <a:pt x="4882" y="12712"/>
                      <a:pt x="4923" y="14008"/>
                      <a:pt x="5011" y="14987"/>
                    </a:cubicBezTo>
                    <a:cubicBezTo>
                      <a:pt x="5108" y="16050"/>
                      <a:pt x="5236" y="16930"/>
                      <a:pt x="5835" y="16930"/>
                    </a:cubicBezTo>
                    <a:cubicBezTo>
                      <a:pt x="6373" y="16930"/>
                      <a:pt x="6497" y="16190"/>
                      <a:pt x="6594" y="15296"/>
                    </a:cubicBezTo>
                    <a:cubicBezTo>
                      <a:pt x="6678" y="14518"/>
                      <a:pt x="6726" y="13520"/>
                      <a:pt x="6772" y="12555"/>
                    </a:cubicBezTo>
                    <a:cubicBezTo>
                      <a:pt x="6796" y="12043"/>
                      <a:pt x="6820" y="11560"/>
                      <a:pt x="6847" y="11132"/>
                    </a:cubicBezTo>
                    <a:cubicBezTo>
                      <a:pt x="6861" y="10921"/>
                      <a:pt x="6874" y="10707"/>
                      <a:pt x="6888" y="10495"/>
                    </a:cubicBezTo>
                    <a:cubicBezTo>
                      <a:pt x="6933" y="9765"/>
                      <a:pt x="6992" y="8813"/>
                      <a:pt x="7072" y="8108"/>
                    </a:cubicBezTo>
                    <a:cubicBezTo>
                      <a:pt x="7130" y="8632"/>
                      <a:pt x="7171" y="9283"/>
                      <a:pt x="7206" y="9828"/>
                    </a:cubicBezTo>
                    <a:cubicBezTo>
                      <a:pt x="7234" y="10257"/>
                      <a:pt x="7265" y="10701"/>
                      <a:pt x="7300" y="11138"/>
                    </a:cubicBezTo>
                    <a:cubicBezTo>
                      <a:pt x="7355" y="11811"/>
                      <a:pt x="7430" y="12670"/>
                      <a:pt x="7538" y="13325"/>
                    </a:cubicBezTo>
                    <a:cubicBezTo>
                      <a:pt x="7649" y="13995"/>
                      <a:pt x="7799" y="14650"/>
                      <a:pt x="8291" y="14650"/>
                    </a:cubicBezTo>
                    <a:cubicBezTo>
                      <a:pt x="8807" y="14650"/>
                      <a:pt x="8920" y="13936"/>
                      <a:pt x="8993" y="13463"/>
                    </a:cubicBezTo>
                    <a:cubicBezTo>
                      <a:pt x="9075" y="12940"/>
                      <a:pt x="9130" y="12285"/>
                      <a:pt x="9183" y="11651"/>
                    </a:cubicBezTo>
                    <a:cubicBezTo>
                      <a:pt x="9198" y="11475"/>
                      <a:pt x="9212" y="11303"/>
                      <a:pt x="9226" y="11141"/>
                    </a:cubicBezTo>
                    <a:cubicBezTo>
                      <a:pt x="9311" y="10194"/>
                      <a:pt x="9403" y="9541"/>
                      <a:pt x="9501" y="9185"/>
                    </a:cubicBezTo>
                    <a:cubicBezTo>
                      <a:pt x="9633" y="9696"/>
                      <a:pt x="9726" y="10669"/>
                      <a:pt x="9771" y="11144"/>
                    </a:cubicBezTo>
                    <a:cubicBezTo>
                      <a:pt x="9831" y="11767"/>
                      <a:pt x="9905" y="12254"/>
                      <a:pt x="9993" y="12594"/>
                    </a:cubicBezTo>
                    <a:cubicBezTo>
                      <a:pt x="10054" y="12832"/>
                      <a:pt x="10198" y="13391"/>
                      <a:pt x="10653" y="13391"/>
                    </a:cubicBezTo>
                    <a:cubicBezTo>
                      <a:pt x="11032" y="13391"/>
                      <a:pt x="11217" y="12975"/>
                      <a:pt x="11349" y="12567"/>
                    </a:cubicBezTo>
                    <a:cubicBezTo>
                      <a:pt x="11467" y="12203"/>
                      <a:pt x="11579" y="11704"/>
                      <a:pt x="11661" y="11165"/>
                    </a:cubicBezTo>
                    <a:cubicBezTo>
                      <a:pt x="11745" y="10615"/>
                      <a:pt x="11876" y="10261"/>
                      <a:pt x="11971" y="10086"/>
                    </a:cubicBezTo>
                    <a:cubicBezTo>
                      <a:pt x="12053" y="10269"/>
                      <a:pt x="12153" y="10639"/>
                      <a:pt x="12271" y="11188"/>
                    </a:cubicBezTo>
                    <a:cubicBezTo>
                      <a:pt x="12485" y="12183"/>
                      <a:pt x="12763" y="12626"/>
                      <a:pt x="13173" y="12626"/>
                    </a:cubicBezTo>
                    <a:cubicBezTo>
                      <a:pt x="13612" y="12626"/>
                      <a:pt x="13946" y="12143"/>
                      <a:pt x="14166" y="11193"/>
                    </a:cubicBezTo>
                    <a:cubicBezTo>
                      <a:pt x="14230" y="10915"/>
                      <a:pt x="14317" y="10721"/>
                      <a:pt x="14384" y="10609"/>
                    </a:cubicBezTo>
                    <a:cubicBezTo>
                      <a:pt x="14442" y="10712"/>
                      <a:pt x="14507" y="10855"/>
                      <a:pt x="14553" y="10955"/>
                    </a:cubicBezTo>
                    <a:cubicBezTo>
                      <a:pt x="14603" y="11064"/>
                      <a:pt x="14655" y="11175"/>
                      <a:pt x="14711" y="11283"/>
                    </a:cubicBezTo>
                    <a:cubicBezTo>
                      <a:pt x="14963" y="11766"/>
                      <a:pt x="15162" y="12149"/>
                      <a:pt x="15638" y="12149"/>
                    </a:cubicBezTo>
                    <a:cubicBezTo>
                      <a:pt x="16094" y="12149"/>
                      <a:pt x="16314" y="11747"/>
                      <a:pt x="16475" y="11453"/>
                    </a:cubicBezTo>
                    <a:cubicBezTo>
                      <a:pt x="16502" y="11402"/>
                      <a:pt x="16532" y="11350"/>
                      <a:pt x="16562" y="11300"/>
                    </a:cubicBezTo>
                    <a:cubicBezTo>
                      <a:pt x="16588" y="11255"/>
                      <a:pt x="16611" y="11213"/>
                      <a:pt x="16634" y="11173"/>
                    </a:cubicBezTo>
                    <a:cubicBezTo>
                      <a:pt x="16703" y="11053"/>
                      <a:pt x="16782" y="10918"/>
                      <a:pt x="16828" y="10864"/>
                    </a:cubicBezTo>
                    <a:cubicBezTo>
                      <a:pt x="16903" y="10914"/>
                      <a:pt x="17032" y="11105"/>
                      <a:pt x="17112" y="11224"/>
                    </a:cubicBezTo>
                    <a:lnTo>
                      <a:pt x="17155" y="11291"/>
                    </a:lnTo>
                    <a:cubicBezTo>
                      <a:pt x="17177" y="11324"/>
                      <a:pt x="17200" y="11356"/>
                      <a:pt x="17222" y="11389"/>
                    </a:cubicBezTo>
                    <a:cubicBezTo>
                      <a:pt x="17416" y="11682"/>
                      <a:pt x="17656" y="12047"/>
                      <a:pt x="18076" y="12047"/>
                    </a:cubicBezTo>
                    <a:cubicBezTo>
                      <a:pt x="18508" y="12047"/>
                      <a:pt x="18724" y="11727"/>
                      <a:pt x="18882" y="11494"/>
                    </a:cubicBezTo>
                    <a:cubicBezTo>
                      <a:pt x="18919" y="11439"/>
                      <a:pt x="18953" y="11387"/>
                      <a:pt x="18989" y="11340"/>
                    </a:cubicBezTo>
                    <a:cubicBezTo>
                      <a:pt x="19096" y="11202"/>
                      <a:pt x="19183" y="11125"/>
                      <a:pt x="19231" y="11090"/>
                    </a:cubicBezTo>
                    <a:cubicBezTo>
                      <a:pt x="19285" y="11117"/>
                      <a:pt x="19403" y="11188"/>
                      <a:pt x="19622" y="11387"/>
                    </a:cubicBezTo>
                    <a:cubicBezTo>
                      <a:pt x="19919" y="11658"/>
                      <a:pt x="20277" y="11689"/>
                      <a:pt x="20520" y="11689"/>
                    </a:cubicBezTo>
                    <a:cubicBezTo>
                      <a:pt x="20701" y="11689"/>
                      <a:pt x="20939" y="11612"/>
                      <a:pt x="21281" y="11494"/>
                    </a:cubicBezTo>
                    <a:cubicBezTo>
                      <a:pt x="21406" y="11451"/>
                      <a:pt x="21535" y="11406"/>
                      <a:pt x="21600" y="11391"/>
                    </a:cubicBezTo>
                    <a:lnTo>
                      <a:pt x="21429" y="10655"/>
                    </a:lnTo>
                    <a:cubicBezTo>
                      <a:pt x="21326" y="10679"/>
                      <a:pt x="21192" y="10724"/>
                      <a:pt x="21037" y="10778"/>
                    </a:cubicBezTo>
                    <a:cubicBezTo>
                      <a:pt x="20885" y="10831"/>
                      <a:pt x="20601" y="10929"/>
                      <a:pt x="20520" y="10933"/>
                    </a:cubicBezTo>
                    <a:cubicBezTo>
                      <a:pt x="20323" y="10933"/>
                      <a:pt x="20208" y="10903"/>
                      <a:pt x="20125" y="10827"/>
                    </a:cubicBezTo>
                    <a:cubicBezTo>
                      <a:pt x="19729" y="10468"/>
                      <a:pt x="19465" y="10321"/>
                      <a:pt x="19209" y="10321"/>
                    </a:cubicBezTo>
                    <a:cubicBezTo>
                      <a:pt x="18891" y="10321"/>
                      <a:pt x="18593" y="10623"/>
                      <a:pt x="18398" y="10876"/>
                    </a:cubicBezTo>
                    <a:cubicBezTo>
                      <a:pt x="18347" y="10942"/>
                      <a:pt x="18300" y="11009"/>
                      <a:pt x="18260" y="11068"/>
                    </a:cubicBezTo>
                    <a:cubicBezTo>
                      <a:pt x="18214" y="11137"/>
                      <a:pt x="18131" y="11262"/>
                      <a:pt x="18089" y="11288"/>
                    </a:cubicBezTo>
                    <a:cubicBezTo>
                      <a:pt x="18025" y="11240"/>
                      <a:pt x="17915" y="11074"/>
                      <a:pt x="17848" y="10972"/>
                    </a:cubicBezTo>
                    <a:cubicBezTo>
                      <a:pt x="17824" y="10936"/>
                      <a:pt x="17800" y="10899"/>
                      <a:pt x="17776" y="10864"/>
                    </a:cubicBezTo>
                    <a:lnTo>
                      <a:pt x="17734" y="10800"/>
                    </a:lnTo>
                    <a:cubicBezTo>
                      <a:pt x="17524" y="10488"/>
                      <a:pt x="17262" y="10100"/>
                      <a:pt x="16820" y="10100"/>
                    </a:cubicBezTo>
                    <a:cubicBezTo>
                      <a:pt x="16386" y="10100"/>
                      <a:pt x="16200" y="10421"/>
                      <a:pt x="15985" y="10793"/>
                    </a:cubicBezTo>
                    <a:cubicBezTo>
                      <a:pt x="15963" y="10832"/>
                      <a:pt x="15940" y="10873"/>
                      <a:pt x="15915" y="10916"/>
                    </a:cubicBezTo>
                    <a:cubicBezTo>
                      <a:pt x="15881" y="10974"/>
                      <a:pt x="15849" y="11031"/>
                      <a:pt x="15817" y="11089"/>
                    </a:cubicBezTo>
                    <a:cubicBezTo>
                      <a:pt x="15768" y="11179"/>
                      <a:pt x="15689" y="11322"/>
                      <a:pt x="15636" y="11379"/>
                    </a:cubicBezTo>
                    <a:cubicBezTo>
                      <a:pt x="15569" y="11303"/>
                      <a:pt x="15455" y="11083"/>
                      <a:pt x="15376" y="10932"/>
                    </a:cubicBezTo>
                    <a:cubicBezTo>
                      <a:pt x="15329" y="10841"/>
                      <a:pt x="15281" y="10738"/>
                      <a:pt x="15236" y="10638"/>
                    </a:cubicBezTo>
                    <a:cubicBezTo>
                      <a:pt x="15037" y="10207"/>
                      <a:pt x="14832" y="9760"/>
                      <a:pt x="14392" y="9760"/>
                    </a:cubicBezTo>
                    <a:cubicBezTo>
                      <a:pt x="14192" y="9760"/>
                      <a:pt x="13698" y="9883"/>
                      <a:pt x="13435" y="11021"/>
                    </a:cubicBezTo>
                    <a:cubicBezTo>
                      <a:pt x="13357" y="11357"/>
                      <a:pt x="13273" y="11579"/>
                      <a:pt x="13205" y="11715"/>
                    </a:cubicBezTo>
                    <a:cubicBezTo>
                      <a:pt x="13148" y="11575"/>
                      <a:pt x="13076" y="11355"/>
                      <a:pt x="13006" y="11028"/>
                    </a:cubicBezTo>
                    <a:cubicBezTo>
                      <a:pt x="12807" y="10105"/>
                      <a:pt x="12620" y="9232"/>
                      <a:pt x="11964" y="9232"/>
                    </a:cubicBezTo>
                    <a:cubicBezTo>
                      <a:pt x="11677" y="9232"/>
                      <a:pt x="11160" y="9468"/>
                      <a:pt x="10918" y="11050"/>
                    </a:cubicBezTo>
                    <a:cubicBezTo>
                      <a:pt x="10841" y="11554"/>
                      <a:pt x="10754" y="11935"/>
                      <a:pt x="10675" y="12204"/>
                    </a:cubicBezTo>
                    <a:cubicBezTo>
                      <a:pt x="10626" y="11959"/>
                      <a:pt x="10570" y="11599"/>
                      <a:pt x="10519" y="11072"/>
                    </a:cubicBezTo>
                    <a:cubicBezTo>
                      <a:pt x="10347" y="9278"/>
                      <a:pt x="10207" y="8177"/>
                      <a:pt x="9518" y="8177"/>
                    </a:cubicBezTo>
                    <a:cubicBezTo>
                      <a:pt x="8791" y="8177"/>
                      <a:pt x="8635" y="9324"/>
                      <a:pt x="8479" y="11073"/>
                    </a:cubicBezTo>
                    <a:cubicBezTo>
                      <a:pt x="8464" y="11237"/>
                      <a:pt x="8450" y="11410"/>
                      <a:pt x="8435" y="11586"/>
                    </a:cubicBezTo>
                    <a:cubicBezTo>
                      <a:pt x="8399" y="12017"/>
                      <a:pt x="8343" y="12660"/>
                      <a:pt x="8274" y="13176"/>
                    </a:cubicBezTo>
                    <a:cubicBezTo>
                      <a:pt x="8205" y="12735"/>
                      <a:pt x="8129" y="12070"/>
                      <a:pt x="8048" y="11077"/>
                    </a:cubicBezTo>
                    <a:cubicBezTo>
                      <a:pt x="8013" y="10647"/>
                      <a:pt x="7985" y="10205"/>
                      <a:pt x="7957" y="9779"/>
                    </a:cubicBezTo>
                    <a:cubicBezTo>
                      <a:pt x="7906" y="8996"/>
                      <a:pt x="7857" y="8257"/>
                      <a:pt x="7778" y="7708"/>
                    </a:cubicBezTo>
                    <a:cubicBezTo>
                      <a:pt x="7718" y="7289"/>
                      <a:pt x="7605" y="6511"/>
                      <a:pt x="7054" y="6511"/>
                    </a:cubicBezTo>
                    <a:cubicBezTo>
                      <a:pt x="6549" y="6511"/>
                      <a:pt x="6428" y="7160"/>
                      <a:pt x="6333" y="7946"/>
                    </a:cubicBezTo>
                    <a:cubicBezTo>
                      <a:pt x="6250" y="8624"/>
                      <a:pt x="6196" y="9510"/>
                      <a:pt x="6138" y="10447"/>
                    </a:cubicBezTo>
                    <a:cubicBezTo>
                      <a:pt x="6125" y="10659"/>
                      <a:pt x="6111" y="10872"/>
                      <a:pt x="6098" y="11084"/>
                    </a:cubicBezTo>
                    <a:cubicBezTo>
                      <a:pt x="6070" y="11517"/>
                      <a:pt x="6047" y="12003"/>
                      <a:pt x="6022" y="12518"/>
                    </a:cubicBezTo>
                    <a:cubicBezTo>
                      <a:pt x="5981" y="13382"/>
                      <a:pt x="5921" y="14640"/>
                      <a:pt x="5820" y="15463"/>
                    </a:cubicBezTo>
                    <a:cubicBezTo>
                      <a:pt x="5790" y="15243"/>
                      <a:pt x="5761" y="14961"/>
                      <a:pt x="5734" y="14601"/>
                    </a:cubicBezTo>
                    <a:cubicBezTo>
                      <a:pt x="5665" y="13683"/>
                      <a:pt x="5629" y="12532"/>
                      <a:pt x="5590" y="11315"/>
                    </a:cubicBezTo>
                    <a:lnTo>
                      <a:pt x="5581" y="11095"/>
                    </a:lnTo>
                    <a:cubicBezTo>
                      <a:pt x="5572" y="10811"/>
                      <a:pt x="5564" y="10521"/>
                      <a:pt x="5555" y="10230"/>
                    </a:cubicBezTo>
                    <a:cubicBezTo>
                      <a:pt x="5509" y="8720"/>
                      <a:pt x="5461" y="7158"/>
                      <a:pt x="5374" y="5970"/>
                    </a:cubicBezTo>
                    <a:cubicBezTo>
                      <a:pt x="5325" y="5317"/>
                      <a:pt x="5270" y="4832"/>
                      <a:pt x="5203" y="4489"/>
                    </a:cubicBezTo>
                    <a:cubicBezTo>
                      <a:pt x="5148" y="4212"/>
                      <a:pt x="5034" y="3635"/>
                      <a:pt x="4579" y="36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23" name="Text"/>
            <p:cNvSpPr txBox="1"/>
            <p:nvPr/>
          </p:nvSpPr>
          <p:spPr>
            <a:xfrm>
              <a:off x="0" y="1915107"/>
              <a:ext cx="3117860" cy="572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/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b>
                      <m:e>
                        <m:r>
                          <a:rPr xmlns:a="http://schemas.openxmlformats.org/drawingml/2006/main" sz="30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xmlns:a="http://schemas.openxmlformats.org/drawingml/2006/main" sz="30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π</m:t>
                    </m:r>
                    <m:sSub>
                      <m:e>
                        <m:r>
                          <a:rPr xmlns:a="http://schemas.openxmlformats.org/drawingml/2006/main" sz="30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xmlns:a="http://schemas.openxmlformats.org/drawingml/2006/main" sz="30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</a:p>
          </p:txBody>
        </p:sp>
      </p:grpSp>
      <p:grpSp>
        <p:nvGrpSpPr>
          <p:cNvPr id="229" name="Group"/>
          <p:cNvGrpSpPr/>
          <p:nvPr/>
        </p:nvGrpSpPr>
        <p:grpSpPr>
          <a:xfrm>
            <a:off x="7548419" y="3634176"/>
            <a:ext cx="3101068" cy="2485248"/>
            <a:chOff x="0" y="0"/>
            <a:chExt cx="3101067" cy="2485246"/>
          </a:xfrm>
        </p:grpSpPr>
        <p:grpSp>
          <p:nvGrpSpPr>
            <p:cNvPr id="227" name="Group"/>
            <p:cNvGrpSpPr/>
            <p:nvPr/>
          </p:nvGrpSpPr>
          <p:grpSpPr>
            <a:xfrm>
              <a:off x="643217" y="0"/>
              <a:ext cx="1814634" cy="1814633"/>
              <a:chOff x="0" y="0"/>
              <a:chExt cx="1814632" cy="1814632"/>
            </a:xfrm>
          </p:grpSpPr>
          <p:sp>
            <p:nvSpPr>
              <p:cNvPr id="225" name="Rounded Rectangle"/>
              <p:cNvSpPr/>
              <p:nvPr/>
            </p:nvSpPr>
            <p:spPr>
              <a:xfrm>
                <a:off x="0" y="0"/>
                <a:ext cx="1814633" cy="1814633"/>
              </a:xfrm>
              <a:prstGeom prst="roundRect">
                <a:avLst>
                  <a:gd name="adj" fmla="val 15000"/>
                </a:avLst>
              </a:prstGeom>
              <a:solidFill>
                <a:schemeClr val="accent2">
                  <a:hueOff val="63096"/>
                  <a:satOff val="2685"/>
                  <a:lumOff val="-934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26" name="Function Graph"/>
              <p:cNvSpPr/>
              <p:nvPr/>
            </p:nvSpPr>
            <p:spPr>
              <a:xfrm>
                <a:off x="270221" y="274424"/>
                <a:ext cx="1274191" cy="12657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lnTo>
                      <a:pt x="0" y="21404"/>
                    </a:lnTo>
                    <a:cubicBezTo>
                      <a:pt x="0" y="21511"/>
                      <a:pt x="87" y="21600"/>
                      <a:pt x="193" y="21600"/>
                    </a:cubicBezTo>
                    <a:lnTo>
                      <a:pt x="21322" y="21600"/>
                    </a:lnTo>
                    <a:cubicBezTo>
                      <a:pt x="21428" y="21600"/>
                      <a:pt x="21514" y="21511"/>
                      <a:pt x="21514" y="21404"/>
                    </a:cubicBezTo>
                    <a:lnTo>
                      <a:pt x="21514" y="20822"/>
                    </a:lnTo>
                    <a:cubicBezTo>
                      <a:pt x="21514" y="20715"/>
                      <a:pt x="21428" y="20628"/>
                      <a:pt x="21322" y="20628"/>
                    </a:cubicBezTo>
                    <a:lnTo>
                      <a:pt x="1159" y="20628"/>
                    </a:lnTo>
                    <a:cubicBezTo>
                      <a:pt x="1052" y="20628"/>
                      <a:pt x="966" y="20539"/>
                      <a:pt x="966" y="20432"/>
                    </a:cubicBezTo>
                    <a:lnTo>
                      <a:pt x="966" y="194"/>
                    </a:lnTo>
                    <a:cubicBezTo>
                      <a:pt x="966" y="87"/>
                      <a:pt x="879" y="0"/>
                      <a:pt x="773" y="0"/>
                    </a:cubicBezTo>
                    <a:lnTo>
                      <a:pt x="193" y="0"/>
                    </a:lnTo>
                    <a:close/>
                    <a:moveTo>
                      <a:pt x="4579" y="3635"/>
                    </a:moveTo>
                    <a:cubicBezTo>
                      <a:pt x="4069" y="3635"/>
                      <a:pt x="3973" y="4313"/>
                      <a:pt x="3893" y="5269"/>
                    </a:cubicBezTo>
                    <a:cubicBezTo>
                      <a:pt x="3826" y="6066"/>
                      <a:pt x="3789" y="7155"/>
                      <a:pt x="3747" y="8309"/>
                    </a:cubicBezTo>
                    <a:cubicBezTo>
                      <a:pt x="3722" y="9023"/>
                      <a:pt x="3694" y="9757"/>
                      <a:pt x="3660" y="10474"/>
                    </a:cubicBezTo>
                    <a:lnTo>
                      <a:pt x="1430" y="10474"/>
                    </a:lnTo>
                    <a:lnTo>
                      <a:pt x="1430" y="11230"/>
                    </a:lnTo>
                    <a:lnTo>
                      <a:pt x="4374" y="11230"/>
                    </a:lnTo>
                    <a:lnTo>
                      <a:pt x="4393" y="10873"/>
                    </a:lnTo>
                    <a:cubicBezTo>
                      <a:pt x="4437" y="10037"/>
                      <a:pt x="4467" y="9172"/>
                      <a:pt x="4497" y="8336"/>
                    </a:cubicBezTo>
                    <a:cubicBezTo>
                      <a:pt x="4526" y="7507"/>
                      <a:pt x="4560" y="6578"/>
                      <a:pt x="4607" y="5814"/>
                    </a:cubicBezTo>
                    <a:cubicBezTo>
                      <a:pt x="4621" y="5979"/>
                      <a:pt x="4635" y="6160"/>
                      <a:pt x="4648" y="6361"/>
                    </a:cubicBezTo>
                    <a:cubicBezTo>
                      <a:pt x="4720" y="7486"/>
                      <a:pt x="4764" y="8893"/>
                      <a:pt x="4805" y="10253"/>
                    </a:cubicBezTo>
                    <a:cubicBezTo>
                      <a:pt x="4814" y="10545"/>
                      <a:pt x="4823" y="10836"/>
                      <a:pt x="4832" y="11121"/>
                    </a:cubicBezTo>
                    <a:lnTo>
                      <a:pt x="4839" y="11340"/>
                    </a:lnTo>
                    <a:cubicBezTo>
                      <a:pt x="4882" y="12712"/>
                      <a:pt x="4923" y="14008"/>
                      <a:pt x="5011" y="14987"/>
                    </a:cubicBezTo>
                    <a:cubicBezTo>
                      <a:pt x="5108" y="16050"/>
                      <a:pt x="5236" y="16930"/>
                      <a:pt x="5835" y="16930"/>
                    </a:cubicBezTo>
                    <a:cubicBezTo>
                      <a:pt x="6373" y="16930"/>
                      <a:pt x="6497" y="16190"/>
                      <a:pt x="6594" y="15296"/>
                    </a:cubicBezTo>
                    <a:cubicBezTo>
                      <a:pt x="6678" y="14518"/>
                      <a:pt x="6726" y="13520"/>
                      <a:pt x="6772" y="12555"/>
                    </a:cubicBezTo>
                    <a:cubicBezTo>
                      <a:pt x="6796" y="12043"/>
                      <a:pt x="6820" y="11560"/>
                      <a:pt x="6847" y="11132"/>
                    </a:cubicBezTo>
                    <a:cubicBezTo>
                      <a:pt x="6861" y="10921"/>
                      <a:pt x="6874" y="10707"/>
                      <a:pt x="6888" y="10495"/>
                    </a:cubicBezTo>
                    <a:cubicBezTo>
                      <a:pt x="6933" y="9765"/>
                      <a:pt x="6992" y="8813"/>
                      <a:pt x="7072" y="8108"/>
                    </a:cubicBezTo>
                    <a:cubicBezTo>
                      <a:pt x="7130" y="8632"/>
                      <a:pt x="7171" y="9283"/>
                      <a:pt x="7206" y="9828"/>
                    </a:cubicBezTo>
                    <a:cubicBezTo>
                      <a:pt x="7234" y="10257"/>
                      <a:pt x="7265" y="10701"/>
                      <a:pt x="7300" y="11138"/>
                    </a:cubicBezTo>
                    <a:cubicBezTo>
                      <a:pt x="7355" y="11811"/>
                      <a:pt x="7430" y="12670"/>
                      <a:pt x="7538" y="13325"/>
                    </a:cubicBezTo>
                    <a:cubicBezTo>
                      <a:pt x="7649" y="13995"/>
                      <a:pt x="7799" y="14650"/>
                      <a:pt x="8291" y="14650"/>
                    </a:cubicBezTo>
                    <a:cubicBezTo>
                      <a:pt x="8807" y="14650"/>
                      <a:pt x="8920" y="13936"/>
                      <a:pt x="8993" y="13463"/>
                    </a:cubicBezTo>
                    <a:cubicBezTo>
                      <a:pt x="9075" y="12940"/>
                      <a:pt x="9130" y="12285"/>
                      <a:pt x="9183" y="11651"/>
                    </a:cubicBezTo>
                    <a:cubicBezTo>
                      <a:pt x="9198" y="11475"/>
                      <a:pt x="9212" y="11303"/>
                      <a:pt x="9226" y="11141"/>
                    </a:cubicBezTo>
                    <a:cubicBezTo>
                      <a:pt x="9311" y="10194"/>
                      <a:pt x="9403" y="9541"/>
                      <a:pt x="9501" y="9185"/>
                    </a:cubicBezTo>
                    <a:cubicBezTo>
                      <a:pt x="9633" y="9696"/>
                      <a:pt x="9726" y="10669"/>
                      <a:pt x="9771" y="11144"/>
                    </a:cubicBezTo>
                    <a:cubicBezTo>
                      <a:pt x="9831" y="11767"/>
                      <a:pt x="9905" y="12254"/>
                      <a:pt x="9993" y="12594"/>
                    </a:cubicBezTo>
                    <a:cubicBezTo>
                      <a:pt x="10054" y="12832"/>
                      <a:pt x="10198" y="13391"/>
                      <a:pt x="10653" y="13391"/>
                    </a:cubicBezTo>
                    <a:cubicBezTo>
                      <a:pt x="11032" y="13391"/>
                      <a:pt x="11217" y="12975"/>
                      <a:pt x="11349" y="12567"/>
                    </a:cubicBezTo>
                    <a:cubicBezTo>
                      <a:pt x="11467" y="12203"/>
                      <a:pt x="11579" y="11704"/>
                      <a:pt x="11661" y="11165"/>
                    </a:cubicBezTo>
                    <a:cubicBezTo>
                      <a:pt x="11745" y="10615"/>
                      <a:pt x="11876" y="10261"/>
                      <a:pt x="11971" y="10086"/>
                    </a:cubicBezTo>
                    <a:cubicBezTo>
                      <a:pt x="12053" y="10269"/>
                      <a:pt x="12153" y="10639"/>
                      <a:pt x="12271" y="11188"/>
                    </a:cubicBezTo>
                    <a:cubicBezTo>
                      <a:pt x="12485" y="12183"/>
                      <a:pt x="12763" y="12626"/>
                      <a:pt x="13173" y="12626"/>
                    </a:cubicBezTo>
                    <a:cubicBezTo>
                      <a:pt x="13612" y="12626"/>
                      <a:pt x="13946" y="12143"/>
                      <a:pt x="14166" y="11193"/>
                    </a:cubicBezTo>
                    <a:cubicBezTo>
                      <a:pt x="14230" y="10915"/>
                      <a:pt x="14317" y="10721"/>
                      <a:pt x="14384" y="10609"/>
                    </a:cubicBezTo>
                    <a:cubicBezTo>
                      <a:pt x="14442" y="10712"/>
                      <a:pt x="14507" y="10855"/>
                      <a:pt x="14553" y="10955"/>
                    </a:cubicBezTo>
                    <a:cubicBezTo>
                      <a:pt x="14603" y="11064"/>
                      <a:pt x="14655" y="11175"/>
                      <a:pt x="14711" y="11283"/>
                    </a:cubicBezTo>
                    <a:cubicBezTo>
                      <a:pt x="14963" y="11766"/>
                      <a:pt x="15162" y="12149"/>
                      <a:pt x="15638" y="12149"/>
                    </a:cubicBezTo>
                    <a:cubicBezTo>
                      <a:pt x="16094" y="12149"/>
                      <a:pt x="16314" y="11747"/>
                      <a:pt x="16475" y="11453"/>
                    </a:cubicBezTo>
                    <a:cubicBezTo>
                      <a:pt x="16502" y="11402"/>
                      <a:pt x="16532" y="11350"/>
                      <a:pt x="16562" y="11300"/>
                    </a:cubicBezTo>
                    <a:cubicBezTo>
                      <a:pt x="16588" y="11255"/>
                      <a:pt x="16611" y="11213"/>
                      <a:pt x="16634" y="11173"/>
                    </a:cubicBezTo>
                    <a:cubicBezTo>
                      <a:pt x="16703" y="11053"/>
                      <a:pt x="16782" y="10918"/>
                      <a:pt x="16828" y="10864"/>
                    </a:cubicBezTo>
                    <a:cubicBezTo>
                      <a:pt x="16903" y="10914"/>
                      <a:pt x="17032" y="11105"/>
                      <a:pt x="17112" y="11224"/>
                    </a:cubicBezTo>
                    <a:lnTo>
                      <a:pt x="17155" y="11291"/>
                    </a:lnTo>
                    <a:cubicBezTo>
                      <a:pt x="17177" y="11324"/>
                      <a:pt x="17200" y="11356"/>
                      <a:pt x="17222" y="11389"/>
                    </a:cubicBezTo>
                    <a:cubicBezTo>
                      <a:pt x="17416" y="11682"/>
                      <a:pt x="17656" y="12047"/>
                      <a:pt x="18076" y="12047"/>
                    </a:cubicBezTo>
                    <a:cubicBezTo>
                      <a:pt x="18508" y="12047"/>
                      <a:pt x="18724" y="11727"/>
                      <a:pt x="18882" y="11494"/>
                    </a:cubicBezTo>
                    <a:cubicBezTo>
                      <a:pt x="18919" y="11439"/>
                      <a:pt x="18953" y="11387"/>
                      <a:pt x="18989" y="11340"/>
                    </a:cubicBezTo>
                    <a:cubicBezTo>
                      <a:pt x="19096" y="11202"/>
                      <a:pt x="19183" y="11125"/>
                      <a:pt x="19231" y="11090"/>
                    </a:cubicBezTo>
                    <a:cubicBezTo>
                      <a:pt x="19285" y="11117"/>
                      <a:pt x="19403" y="11188"/>
                      <a:pt x="19622" y="11387"/>
                    </a:cubicBezTo>
                    <a:cubicBezTo>
                      <a:pt x="19919" y="11658"/>
                      <a:pt x="20277" y="11689"/>
                      <a:pt x="20520" y="11689"/>
                    </a:cubicBezTo>
                    <a:cubicBezTo>
                      <a:pt x="20701" y="11689"/>
                      <a:pt x="20939" y="11612"/>
                      <a:pt x="21281" y="11494"/>
                    </a:cubicBezTo>
                    <a:cubicBezTo>
                      <a:pt x="21406" y="11451"/>
                      <a:pt x="21535" y="11406"/>
                      <a:pt x="21600" y="11391"/>
                    </a:cubicBezTo>
                    <a:lnTo>
                      <a:pt x="21429" y="10655"/>
                    </a:lnTo>
                    <a:cubicBezTo>
                      <a:pt x="21326" y="10679"/>
                      <a:pt x="21192" y="10724"/>
                      <a:pt x="21037" y="10778"/>
                    </a:cubicBezTo>
                    <a:cubicBezTo>
                      <a:pt x="20885" y="10831"/>
                      <a:pt x="20601" y="10929"/>
                      <a:pt x="20520" y="10933"/>
                    </a:cubicBezTo>
                    <a:cubicBezTo>
                      <a:pt x="20323" y="10933"/>
                      <a:pt x="20208" y="10903"/>
                      <a:pt x="20125" y="10827"/>
                    </a:cubicBezTo>
                    <a:cubicBezTo>
                      <a:pt x="19729" y="10468"/>
                      <a:pt x="19465" y="10321"/>
                      <a:pt x="19209" y="10321"/>
                    </a:cubicBezTo>
                    <a:cubicBezTo>
                      <a:pt x="18891" y="10321"/>
                      <a:pt x="18593" y="10623"/>
                      <a:pt x="18398" y="10876"/>
                    </a:cubicBezTo>
                    <a:cubicBezTo>
                      <a:pt x="18347" y="10942"/>
                      <a:pt x="18300" y="11009"/>
                      <a:pt x="18260" y="11068"/>
                    </a:cubicBezTo>
                    <a:cubicBezTo>
                      <a:pt x="18214" y="11137"/>
                      <a:pt x="18131" y="11262"/>
                      <a:pt x="18089" y="11288"/>
                    </a:cubicBezTo>
                    <a:cubicBezTo>
                      <a:pt x="18025" y="11240"/>
                      <a:pt x="17915" y="11074"/>
                      <a:pt x="17848" y="10972"/>
                    </a:cubicBezTo>
                    <a:cubicBezTo>
                      <a:pt x="17824" y="10936"/>
                      <a:pt x="17800" y="10899"/>
                      <a:pt x="17776" y="10864"/>
                    </a:cubicBezTo>
                    <a:lnTo>
                      <a:pt x="17734" y="10800"/>
                    </a:lnTo>
                    <a:cubicBezTo>
                      <a:pt x="17524" y="10488"/>
                      <a:pt x="17262" y="10100"/>
                      <a:pt x="16820" y="10100"/>
                    </a:cubicBezTo>
                    <a:cubicBezTo>
                      <a:pt x="16386" y="10100"/>
                      <a:pt x="16200" y="10421"/>
                      <a:pt x="15985" y="10793"/>
                    </a:cubicBezTo>
                    <a:cubicBezTo>
                      <a:pt x="15963" y="10832"/>
                      <a:pt x="15940" y="10873"/>
                      <a:pt x="15915" y="10916"/>
                    </a:cubicBezTo>
                    <a:cubicBezTo>
                      <a:pt x="15881" y="10974"/>
                      <a:pt x="15849" y="11031"/>
                      <a:pt x="15817" y="11089"/>
                    </a:cubicBezTo>
                    <a:cubicBezTo>
                      <a:pt x="15768" y="11179"/>
                      <a:pt x="15689" y="11322"/>
                      <a:pt x="15636" y="11379"/>
                    </a:cubicBezTo>
                    <a:cubicBezTo>
                      <a:pt x="15569" y="11303"/>
                      <a:pt x="15455" y="11083"/>
                      <a:pt x="15376" y="10932"/>
                    </a:cubicBezTo>
                    <a:cubicBezTo>
                      <a:pt x="15329" y="10841"/>
                      <a:pt x="15281" y="10738"/>
                      <a:pt x="15236" y="10638"/>
                    </a:cubicBezTo>
                    <a:cubicBezTo>
                      <a:pt x="15037" y="10207"/>
                      <a:pt x="14832" y="9760"/>
                      <a:pt x="14392" y="9760"/>
                    </a:cubicBezTo>
                    <a:cubicBezTo>
                      <a:pt x="14192" y="9760"/>
                      <a:pt x="13698" y="9883"/>
                      <a:pt x="13435" y="11021"/>
                    </a:cubicBezTo>
                    <a:cubicBezTo>
                      <a:pt x="13357" y="11357"/>
                      <a:pt x="13273" y="11579"/>
                      <a:pt x="13205" y="11715"/>
                    </a:cubicBezTo>
                    <a:cubicBezTo>
                      <a:pt x="13148" y="11575"/>
                      <a:pt x="13076" y="11355"/>
                      <a:pt x="13006" y="11028"/>
                    </a:cubicBezTo>
                    <a:cubicBezTo>
                      <a:pt x="12807" y="10105"/>
                      <a:pt x="12620" y="9232"/>
                      <a:pt x="11964" y="9232"/>
                    </a:cubicBezTo>
                    <a:cubicBezTo>
                      <a:pt x="11677" y="9232"/>
                      <a:pt x="11160" y="9468"/>
                      <a:pt x="10918" y="11050"/>
                    </a:cubicBezTo>
                    <a:cubicBezTo>
                      <a:pt x="10841" y="11554"/>
                      <a:pt x="10754" y="11935"/>
                      <a:pt x="10675" y="12204"/>
                    </a:cubicBezTo>
                    <a:cubicBezTo>
                      <a:pt x="10626" y="11959"/>
                      <a:pt x="10570" y="11599"/>
                      <a:pt x="10519" y="11072"/>
                    </a:cubicBezTo>
                    <a:cubicBezTo>
                      <a:pt x="10347" y="9278"/>
                      <a:pt x="10207" y="8177"/>
                      <a:pt x="9518" y="8177"/>
                    </a:cubicBezTo>
                    <a:cubicBezTo>
                      <a:pt x="8791" y="8177"/>
                      <a:pt x="8635" y="9324"/>
                      <a:pt x="8479" y="11073"/>
                    </a:cubicBezTo>
                    <a:cubicBezTo>
                      <a:pt x="8464" y="11237"/>
                      <a:pt x="8450" y="11410"/>
                      <a:pt x="8435" y="11586"/>
                    </a:cubicBezTo>
                    <a:cubicBezTo>
                      <a:pt x="8399" y="12017"/>
                      <a:pt x="8343" y="12660"/>
                      <a:pt x="8274" y="13176"/>
                    </a:cubicBezTo>
                    <a:cubicBezTo>
                      <a:pt x="8205" y="12735"/>
                      <a:pt x="8129" y="12070"/>
                      <a:pt x="8048" y="11077"/>
                    </a:cubicBezTo>
                    <a:cubicBezTo>
                      <a:pt x="8013" y="10647"/>
                      <a:pt x="7985" y="10205"/>
                      <a:pt x="7957" y="9779"/>
                    </a:cubicBezTo>
                    <a:cubicBezTo>
                      <a:pt x="7906" y="8996"/>
                      <a:pt x="7857" y="8257"/>
                      <a:pt x="7778" y="7708"/>
                    </a:cubicBezTo>
                    <a:cubicBezTo>
                      <a:pt x="7718" y="7289"/>
                      <a:pt x="7605" y="6511"/>
                      <a:pt x="7054" y="6511"/>
                    </a:cubicBezTo>
                    <a:cubicBezTo>
                      <a:pt x="6549" y="6511"/>
                      <a:pt x="6428" y="7160"/>
                      <a:pt x="6333" y="7946"/>
                    </a:cubicBezTo>
                    <a:cubicBezTo>
                      <a:pt x="6250" y="8624"/>
                      <a:pt x="6196" y="9510"/>
                      <a:pt x="6138" y="10447"/>
                    </a:cubicBezTo>
                    <a:cubicBezTo>
                      <a:pt x="6125" y="10659"/>
                      <a:pt x="6111" y="10872"/>
                      <a:pt x="6098" y="11084"/>
                    </a:cubicBezTo>
                    <a:cubicBezTo>
                      <a:pt x="6070" y="11517"/>
                      <a:pt x="6047" y="12003"/>
                      <a:pt x="6022" y="12518"/>
                    </a:cubicBezTo>
                    <a:cubicBezTo>
                      <a:pt x="5981" y="13382"/>
                      <a:pt x="5921" y="14640"/>
                      <a:pt x="5820" y="15463"/>
                    </a:cubicBezTo>
                    <a:cubicBezTo>
                      <a:pt x="5790" y="15243"/>
                      <a:pt x="5761" y="14961"/>
                      <a:pt x="5734" y="14601"/>
                    </a:cubicBezTo>
                    <a:cubicBezTo>
                      <a:pt x="5665" y="13683"/>
                      <a:pt x="5629" y="12532"/>
                      <a:pt x="5590" y="11315"/>
                    </a:cubicBezTo>
                    <a:lnTo>
                      <a:pt x="5581" y="11095"/>
                    </a:lnTo>
                    <a:cubicBezTo>
                      <a:pt x="5572" y="10811"/>
                      <a:pt x="5564" y="10521"/>
                      <a:pt x="5555" y="10230"/>
                    </a:cubicBezTo>
                    <a:cubicBezTo>
                      <a:pt x="5509" y="8720"/>
                      <a:pt x="5461" y="7158"/>
                      <a:pt x="5374" y="5970"/>
                    </a:cubicBezTo>
                    <a:cubicBezTo>
                      <a:pt x="5325" y="5317"/>
                      <a:pt x="5270" y="4832"/>
                      <a:pt x="5203" y="4489"/>
                    </a:cubicBezTo>
                    <a:cubicBezTo>
                      <a:pt x="5148" y="4212"/>
                      <a:pt x="5034" y="3635"/>
                      <a:pt x="4579" y="36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</p:grpSp>
        <p:sp>
          <p:nvSpPr>
            <p:cNvPr id="228" name="Text"/>
            <p:cNvSpPr txBox="1"/>
            <p:nvPr/>
          </p:nvSpPr>
          <p:spPr>
            <a:xfrm>
              <a:off x="0" y="1917013"/>
              <a:ext cx="3101068" cy="568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/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b>
                      <m:e>
                        <m:r>
                          <a:rPr xmlns:a="http://schemas.openxmlformats.org/drawingml/2006/main" sz="30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xmlns:a="http://schemas.openxmlformats.org/drawingml/2006/main" sz="30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π</m:t>
                    </m:r>
                    <m:sSub>
                      <m:e>
                        <m:r>
                          <a:rPr xmlns:a="http://schemas.openxmlformats.org/drawingml/2006/main" sz="30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xmlns:a="http://schemas.openxmlformats.org/drawingml/2006/main" sz="30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30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